
<file path=[Content_Types].xml><?xml version="1.0" encoding="utf-8"?>
<Types xmlns="http://schemas.openxmlformats.org/package/2006/content-types">
  <Default Extension="bin" ContentType="image/svg+xml"/>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
    <p:sldMasterId id="2147483700" r:id="rId9"/>
    <p:sldMasterId id="2147483740" r:id="rId10"/>
  </p:sldMasterIdLst>
  <p:notesMasterIdLst>
    <p:notesMasterId r:id="rId33"/>
  </p:notesMasterIdLst>
  <p:sldIdLst>
    <p:sldId id="257" r:id="rId11"/>
    <p:sldId id="2076136490" r:id="rId12"/>
    <p:sldId id="2076137566" r:id="rId13"/>
    <p:sldId id="2076136489" r:id="rId14"/>
    <p:sldId id="2076136482" r:id="rId15"/>
    <p:sldId id="2076137569" r:id="rId16"/>
    <p:sldId id="259" r:id="rId17"/>
    <p:sldId id="260" r:id="rId18"/>
    <p:sldId id="2076136498" r:id="rId19"/>
    <p:sldId id="2076136484" r:id="rId20"/>
    <p:sldId id="2076136493" r:id="rId21"/>
    <p:sldId id="2076136485" r:id="rId22"/>
    <p:sldId id="2076136494" r:id="rId23"/>
    <p:sldId id="572" r:id="rId24"/>
    <p:sldId id="2076136486" r:id="rId25"/>
    <p:sldId id="2076137583" r:id="rId26"/>
    <p:sldId id="2076136495" r:id="rId27"/>
    <p:sldId id="2076136487" r:id="rId28"/>
    <p:sldId id="2076136496" r:id="rId29"/>
    <p:sldId id="1396" r:id="rId30"/>
    <p:sldId id="2076136488" r:id="rId31"/>
    <p:sldId id="258" r:id="rId32"/>
  </p:sldIdLst>
  <p:sldSz cx="12192000" cy="6858000"/>
  <p:notesSz cx="6858000" cy="9144000"/>
  <p:custDataLst>
    <p:custData r:id="rId1"/>
    <p:custData r:id="rId2"/>
    <p:custData r:id="rId3"/>
    <p:custData r:id="rId4"/>
    <p:custData r:id="rId5"/>
    <p:custData r:id="rId6"/>
    <p:custData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 Sarah" initials="LS" lastIdx="1" clrIdx="0">
    <p:extLst>
      <p:ext uri="{19B8F6BF-5375-455C-9EA6-DF929625EA0E}">
        <p15:presenceInfo xmlns:p15="http://schemas.microsoft.com/office/powerpoint/2012/main" userId="S::Sarah.Lu@allscripts.com::e2a5448b-b1dc-44bb-9345-ba635c5769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C3A70"/>
    <a:srgbClr val="049EDA"/>
    <a:srgbClr val="40C1AC"/>
    <a:srgbClr val="7F7F7F"/>
    <a:srgbClr val="2B3E68"/>
    <a:srgbClr val="445396"/>
    <a:srgbClr val="009EDA"/>
    <a:srgbClr val="73C92C"/>
    <a:srgbClr val="247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6C0A9-26E4-4065-9DD3-6FFBB061FE85}" v="26" dt="2021-08-03T20:16:21.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486" autoAdjust="0"/>
  </p:normalViewPr>
  <p:slideViewPr>
    <p:cSldViewPr snapToGrid="0">
      <p:cViewPr varScale="1">
        <p:scale>
          <a:sx n="84" d="100"/>
          <a:sy n="84" d="100"/>
        </p:scale>
        <p:origin x="660"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3.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e, Alex" userId="76880448-b260-4004-ae6f-62103d92d6d3" providerId="ADAL" clId="{2F56C0A9-26E4-4065-9DD3-6FFBB061FE85}"/>
    <pc:docChg chg="custSel modSld modMainMaster">
      <pc:chgData name="Berge, Alex" userId="76880448-b260-4004-ae6f-62103d92d6d3" providerId="ADAL" clId="{2F56C0A9-26E4-4065-9DD3-6FFBB061FE85}" dt="2021-08-03T20:17:16.190" v="190" actId="2"/>
      <pc:docMkLst>
        <pc:docMk/>
      </pc:docMkLst>
      <pc:sldChg chg="modSp mod">
        <pc:chgData name="Berge, Alex" userId="76880448-b260-4004-ae6f-62103d92d6d3" providerId="ADAL" clId="{2F56C0A9-26E4-4065-9DD3-6FFBB061FE85}" dt="2021-08-03T20:13:00.152" v="113" actId="20577"/>
        <pc:sldMkLst>
          <pc:docMk/>
          <pc:sldMk cId="1078084445" sldId="259"/>
        </pc:sldMkLst>
        <pc:spChg chg="mod">
          <ac:chgData name="Berge, Alex" userId="76880448-b260-4004-ae6f-62103d92d6d3" providerId="ADAL" clId="{2F56C0A9-26E4-4065-9DD3-6FFBB061FE85}" dt="2021-08-03T20:10:34.880" v="44" actId="20577"/>
          <ac:spMkLst>
            <pc:docMk/>
            <pc:sldMk cId="1078084445" sldId="259"/>
            <ac:spMk id="4" creationId="{826C5AF3-6676-453C-846B-09B8B9EAD9DE}"/>
          </ac:spMkLst>
        </pc:spChg>
        <pc:spChg chg="mod">
          <ac:chgData name="Berge, Alex" userId="76880448-b260-4004-ae6f-62103d92d6d3" providerId="ADAL" clId="{2F56C0A9-26E4-4065-9DD3-6FFBB061FE85}" dt="2021-08-03T20:10:27.231" v="41" actId="20577"/>
          <ac:spMkLst>
            <pc:docMk/>
            <pc:sldMk cId="1078084445" sldId="259"/>
            <ac:spMk id="5" creationId="{50547688-4A89-4752-957F-6AD21DDC79D6}"/>
          </ac:spMkLst>
        </pc:spChg>
        <pc:spChg chg="mod">
          <ac:chgData name="Berge, Alex" userId="76880448-b260-4004-ae6f-62103d92d6d3" providerId="ADAL" clId="{2F56C0A9-26E4-4065-9DD3-6FFBB061FE85}" dt="2021-08-03T20:10:19.989" v="38" actId="20577"/>
          <ac:spMkLst>
            <pc:docMk/>
            <pc:sldMk cId="1078084445" sldId="259"/>
            <ac:spMk id="6" creationId="{CF0DCD42-6B89-47C6-9618-08B3F8DF258C}"/>
          </ac:spMkLst>
        </pc:spChg>
        <pc:spChg chg="mod">
          <ac:chgData name="Berge, Alex" userId="76880448-b260-4004-ae6f-62103d92d6d3" providerId="ADAL" clId="{2F56C0A9-26E4-4065-9DD3-6FFBB061FE85}" dt="2021-08-03T20:13:00.152" v="113" actId="20577"/>
          <ac:spMkLst>
            <pc:docMk/>
            <pc:sldMk cId="1078084445" sldId="259"/>
            <ac:spMk id="19" creationId="{1328BBC8-7B4B-4ECB-B2E5-6D882CEC3F83}"/>
          </ac:spMkLst>
        </pc:spChg>
      </pc:sldChg>
      <pc:sldChg chg="modSp mod">
        <pc:chgData name="Berge, Alex" userId="76880448-b260-4004-ae6f-62103d92d6d3" providerId="ADAL" clId="{2F56C0A9-26E4-4065-9DD3-6FFBB061FE85}" dt="2021-08-03T20:12:53.687" v="109" actId="20577"/>
        <pc:sldMkLst>
          <pc:docMk/>
          <pc:sldMk cId="2163673056" sldId="260"/>
        </pc:sldMkLst>
        <pc:spChg chg="mod">
          <ac:chgData name="Berge, Alex" userId="76880448-b260-4004-ae6f-62103d92d6d3" providerId="ADAL" clId="{2F56C0A9-26E4-4065-9DD3-6FFBB061FE85}" dt="2021-08-03T20:11:06.576" v="55" actId="20577"/>
          <ac:spMkLst>
            <pc:docMk/>
            <pc:sldMk cId="2163673056" sldId="260"/>
            <ac:spMk id="2" creationId="{FB4EE954-22E1-40B8-997B-201FA5A44C3C}"/>
          </ac:spMkLst>
        </pc:spChg>
        <pc:spChg chg="mod">
          <ac:chgData name="Berge, Alex" userId="76880448-b260-4004-ae6f-62103d92d6d3" providerId="ADAL" clId="{2F56C0A9-26E4-4065-9DD3-6FFBB061FE85}" dt="2021-08-03T20:10:55.561" v="53" actId="20577"/>
          <ac:spMkLst>
            <pc:docMk/>
            <pc:sldMk cId="2163673056" sldId="260"/>
            <ac:spMk id="3" creationId="{3DB1D9DD-2744-4621-B5F9-F55FA2DF09F7}"/>
          </ac:spMkLst>
        </pc:spChg>
        <pc:spChg chg="mod">
          <ac:chgData name="Berge, Alex" userId="76880448-b260-4004-ae6f-62103d92d6d3" providerId="ADAL" clId="{2F56C0A9-26E4-4065-9DD3-6FFBB061FE85}" dt="2021-08-03T20:10:51.277" v="50"/>
          <ac:spMkLst>
            <pc:docMk/>
            <pc:sldMk cId="2163673056" sldId="260"/>
            <ac:spMk id="15" creationId="{BF56D930-061A-407D-A5C9-1B17E9012726}"/>
          </ac:spMkLst>
        </pc:spChg>
        <pc:spChg chg="mod">
          <ac:chgData name="Berge, Alex" userId="76880448-b260-4004-ae6f-62103d92d6d3" providerId="ADAL" clId="{2F56C0A9-26E4-4065-9DD3-6FFBB061FE85}" dt="2021-08-03T20:12:53.687" v="109" actId="20577"/>
          <ac:spMkLst>
            <pc:docMk/>
            <pc:sldMk cId="2163673056" sldId="260"/>
            <ac:spMk id="32" creationId="{6D1FED84-0CFE-4E34-A665-8E9C7EF03F70}"/>
          </ac:spMkLst>
        </pc:spChg>
      </pc:sldChg>
      <pc:sldChg chg="modSp mod">
        <pc:chgData name="Berge, Alex" userId="76880448-b260-4004-ae6f-62103d92d6d3" providerId="ADAL" clId="{2F56C0A9-26E4-4065-9DD3-6FFBB061FE85}" dt="2021-08-03T20:14:24.554" v="135" actId="20577"/>
        <pc:sldMkLst>
          <pc:docMk/>
          <pc:sldMk cId="1977459174" sldId="572"/>
        </pc:sldMkLst>
        <pc:spChg chg="mod">
          <ac:chgData name="Berge, Alex" userId="76880448-b260-4004-ae6f-62103d92d6d3" providerId="ADAL" clId="{2F56C0A9-26E4-4065-9DD3-6FFBB061FE85}" dt="2021-08-03T20:13:30.376" v="116"/>
          <ac:spMkLst>
            <pc:docMk/>
            <pc:sldMk cId="1977459174" sldId="572"/>
            <ac:spMk id="2" creationId="{00000000-0000-0000-0000-000000000000}"/>
          </ac:spMkLst>
        </pc:spChg>
        <pc:spChg chg="mod">
          <ac:chgData name="Berge, Alex" userId="76880448-b260-4004-ae6f-62103d92d6d3" providerId="ADAL" clId="{2F56C0A9-26E4-4065-9DD3-6FFBB061FE85}" dt="2021-08-03T20:13:25.127" v="115" actId="20577"/>
          <ac:spMkLst>
            <pc:docMk/>
            <pc:sldMk cId="1977459174" sldId="572"/>
            <ac:spMk id="3" creationId="{20C2157F-AE5D-4E97-93D5-371671D36A24}"/>
          </ac:spMkLst>
        </pc:spChg>
        <pc:spChg chg="mod">
          <ac:chgData name="Berge, Alex" userId="76880448-b260-4004-ae6f-62103d92d6d3" providerId="ADAL" clId="{2F56C0A9-26E4-4065-9DD3-6FFBB061FE85}" dt="2021-08-03T20:14:24.554" v="135" actId="20577"/>
          <ac:spMkLst>
            <pc:docMk/>
            <pc:sldMk cId="1977459174" sldId="572"/>
            <ac:spMk id="42" creationId="{00000000-0000-0000-0000-000000000000}"/>
          </ac:spMkLst>
        </pc:spChg>
        <pc:graphicFrameChg chg="modGraphic">
          <ac:chgData name="Berge, Alex" userId="76880448-b260-4004-ae6f-62103d92d6d3" providerId="ADAL" clId="{2F56C0A9-26E4-4065-9DD3-6FFBB061FE85}" dt="2021-08-03T20:14:00.032" v="131" actId="20577"/>
          <ac:graphicFrameMkLst>
            <pc:docMk/>
            <pc:sldMk cId="1977459174" sldId="572"/>
            <ac:graphicFrameMk id="33" creationId="{D48DAD9A-E044-4448-801E-50AA0D0462CA}"/>
          </ac:graphicFrameMkLst>
        </pc:graphicFrameChg>
      </pc:sldChg>
      <pc:sldChg chg="modSp mod">
        <pc:chgData name="Berge, Alex" userId="76880448-b260-4004-ae6f-62103d92d6d3" providerId="ADAL" clId="{2F56C0A9-26E4-4065-9DD3-6FFBB061FE85}" dt="2021-08-03T20:16:54.066" v="178" actId="20577"/>
        <pc:sldMkLst>
          <pc:docMk/>
          <pc:sldMk cId="3893160537" sldId="1396"/>
        </pc:sldMkLst>
        <pc:spChg chg="mod">
          <ac:chgData name="Berge, Alex" userId="76880448-b260-4004-ae6f-62103d92d6d3" providerId="ADAL" clId="{2F56C0A9-26E4-4065-9DD3-6FFBB061FE85}" dt="2021-08-03T20:16:34.896" v="167" actId="20577"/>
          <ac:spMkLst>
            <pc:docMk/>
            <pc:sldMk cId="3893160537" sldId="1396"/>
            <ac:spMk id="17" creationId="{C4DF5AF2-4EF0-0348-8515-282AF1C80033}"/>
          </ac:spMkLst>
        </pc:spChg>
        <pc:spChg chg="mod">
          <ac:chgData name="Berge, Alex" userId="76880448-b260-4004-ae6f-62103d92d6d3" providerId="ADAL" clId="{2F56C0A9-26E4-4065-9DD3-6FFBB061FE85}" dt="2021-08-03T20:16:37.003" v="168" actId="20577"/>
          <ac:spMkLst>
            <pc:docMk/>
            <pc:sldMk cId="3893160537" sldId="1396"/>
            <ac:spMk id="28" creationId="{1A076C6F-689A-E24A-8370-5213271EB9ED}"/>
          </ac:spMkLst>
        </pc:spChg>
        <pc:spChg chg="mod">
          <ac:chgData name="Berge, Alex" userId="76880448-b260-4004-ae6f-62103d92d6d3" providerId="ADAL" clId="{2F56C0A9-26E4-4065-9DD3-6FFBB061FE85}" dt="2021-08-03T20:16:54.066" v="178" actId="20577"/>
          <ac:spMkLst>
            <pc:docMk/>
            <pc:sldMk cId="3893160537" sldId="1396"/>
            <ac:spMk id="29" creationId="{C7617DCD-B84F-1A44-97EA-D175ACD0396B}"/>
          </ac:spMkLst>
        </pc:spChg>
        <pc:spChg chg="mod">
          <ac:chgData name="Berge, Alex" userId="76880448-b260-4004-ae6f-62103d92d6d3" providerId="ADAL" clId="{2F56C0A9-26E4-4065-9DD3-6FFBB061FE85}" dt="2021-08-03T20:16:39.066" v="169" actId="20577"/>
          <ac:spMkLst>
            <pc:docMk/>
            <pc:sldMk cId="3893160537" sldId="1396"/>
            <ac:spMk id="30" creationId="{99321CB0-75AE-CA4A-AE25-93C8CD376037}"/>
          </ac:spMkLst>
        </pc:spChg>
        <pc:spChg chg="mod">
          <ac:chgData name="Berge, Alex" userId="76880448-b260-4004-ae6f-62103d92d6d3" providerId="ADAL" clId="{2F56C0A9-26E4-4065-9DD3-6FFBB061FE85}" dt="2021-08-03T20:16:40.770" v="170" actId="20577"/>
          <ac:spMkLst>
            <pc:docMk/>
            <pc:sldMk cId="3893160537" sldId="1396"/>
            <ac:spMk id="31" creationId="{F2F3CF17-D86F-CA43-8D79-8B05F9D1D474}"/>
          </ac:spMkLst>
        </pc:spChg>
      </pc:sldChg>
      <pc:sldChg chg="modSp mod">
        <pc:chgData name="Berge, Alex" userId="76880448-b260-4004-ae6f-62103d92d6d3" providerId="ADAL" clId="{2F56C0A9-26E4-4065-9DD3-6FFBB061FE85}" dt="2021-08-03T20:10:04.971" v="29" actId="20577"/>
        <pc:sldMkLst>
          <pc:docMk/>
          <pc:sldMk cId="3460044292" sldId="2076136482"/>
        </pc:sldMkLst>
        <pc:spChg chg="mod">
          <ac:chgData name="Berge, Alex" userId="76880448-b260-4004-ae6f-62103d92d6d3" providerId="ADAL" clId="{2F56C0A9-26E4-4065-9DD3-6FFBB061FE85}" dt="2021-08-03T20:09:15.835" v="14" actId="20577"/>
          <ac:spMkLst>
            <pc:docMk/>
            <pc:sldMk cId="3460044292" sldId="2076136482"/>
            <ac:spMk id="3" creationId="{7D240D50-F711-4EE7-B503-568819A73ACC}"/>
          </ac:spMkLst>
        </pc:spChg>
        <pc:spChg chg="mod">
          <ac:chgData name="Berge, Alex" userId="76880448-b260-4004-ae6f-62103d92d6d3" providerId="ADAL" clId="{2F56C0A9-26E4-4065-9DD3-6FFBB061FE85}" dt="2021-08-03T20:10:04.971" v="29" actId="20577"/>
          <ac:spMkLst>
            <pc:docMk/>
            <pc:sldMk cId="3460044292" sldId="2076136482"/>
            <ac:spMk id="13" creationId="{A911EACF-82DC-4DD3-A1F8-F5C1E54122BC}"/>
          </ac:spMkLst>
        </pc:spChg>
        <pc:spChg chg="mod">
          <ac:chgData name="Berge, Alex" userId="76880448-b260-4004-ae6f-62103d92d6d3" providerId="ADAL" clId="{2F56C0A9-26E4-4065-9DD3-6FFBB061FE85}" dt="2021-08-03T20:09:09.719" v="13" actId="20577"/>
          <ac:spMkLst>
            <pc:docMk/>
            <pc:sldMk cId="3460044292" sldId="2076136482"/>
            <ac:spMk id="31" creationId="{E9A9B6C6-F037-427F-9B24-7CD64F9A5982}"/>
          </ac:spMkLst>
        </pc:spChg>
        <pc:spChg chg="mod">
          <ac:chgData name="Berge, Alex" userId="76880448-b260-4004-ae6f-62103d92d6d3" providerId="ADAL" clId="{2F56C0A9-26E4-4065-9DD3-6FFBB061FE85}" dt="2021-08-03T20:08:32.887" v="5" actId="20577"/>
          <ac:spMkLst>
            <pc:docMk/>
            <pc:sldMk cId="3460044292" sldId="2076136482"/>
            <ac:spMk id="37" creationId="{B6554763-2CE5-4FCE-BFA1-6B59191224FB}"/>
          </ac:spMkLst>
        </pc:spChg>
        <pc:spChg chg="mod">
          <ac:chgData name="Berge, Alex" userId="76880448-b260-4004-ae6f-62103d92d6d3" providerId="ADAL" clId="{2F56C0A9-26E4-4065-9DD3-6FFBB061FE85}" dt="2021-08-03T20:09:40.929" v="21" actId="20577"/>
          <ac:spMkLst>
            <pc:docMk/>
            <pc:sldMk cId="3460044292" sldId="2076136482"/>
            <ac:spMk id="40" creationId="{25C5B41C-65EF-4D98-9D75-A125E94FDE36}"/>
          </ac:spMkLst>
        </pc:spChg>
      </pc:sldChg>
      <pc:sldChg chg="modSp mod">
        <pc:chgData name="Berge, Alex" userId="76880448-b260-4004-ae6f-62103d92d6d3" providerId="ADAL" clId="{2F56C0A9-26E4-4065-9DD3-6FFBB061FE85}" dt="2021-08-03T20:12:44.728" v="104" actId="20577"/>
        <pc:sldMkLst>
          <pc:docMk/>
          <pc:sldMk cId="1960718672" sldId="2076136484"/>
        </pc:sldMkLst>
        <pc:spChg chg="mod">
          <ac:chgData name="Berge, Alex" userId="76880448-b260-4004-ae6f-62103d92d6d3" providerId="ADAL" clId="{2F56C0A9-26E4-4065-9DD3-6FFBB061FE85}" dt="2021-08-03T20:11:50.617" v="87" actId="20577"/>
          <ac:spMkLst>
            <pc:docMk/>
            <pc:sldMk cId="1960718672" sldId="2076136484"/>
            <ac:spMk id="5" creationId="{84722C3A-C033-44B8-9882-2D2A572E1692}"/>
          </ac:spMkLst>
        </pc:spChg>
        <pc:spChg chg="mod">
          <ac:chgData name="Berge, Alex" userId="76880448-b260-4004-ae6f-62103d92d6d3" providerId="ADAL" clId="{2F56C0A9-26E4-4065-9DD3-6FFBB061FE85}" dt="2021-08-03T20:11:45.248" v="74" actId="20577"/>
          <ac:spMkLst>
            <pc:docMk/>
            <pc:sldMk cId="1960718672" sldId="2076136484"/>
            <ac:spMk id="6" creationId="{3C681E64-758B-499E-A29C-CBE4790973A3}"/>
          </ac:spMkLst>
        </pc:spChg>
        <pc:spChg chg="mod">
          <ac:chgData name="Berge, Alex" userId="76880448-b260-4004-ae6f-62103d92d6d3" providerId="ADAL" clId="{2F56C0A9-26E4-4065-9DD3-6FFBB061FE85}" dt="2021-08-03T20:11:24.645" v="60"/>
          <ac:spMkLst>
            <pc:docMk/>
            <pc:sldMk cId="1960718672" sldId="2076136484"/>
            <ac:spMk id="24" creationId="{E7E0A8B3-14C0-410C-92BA-489132AF28F3}"/>
          </ac:spMkLst>
        </pc:spChg>
        <pc:spChg chg="mod">
          <ac:chgData name="Berge, Alex" userId="76880448-b260-4004-ae6f-62103d92d6d3" providerId="ADAL" clId="{2F56C0A9-26E4-4065-9DD3-6FFBB061FE85}" dt="2021-08-03T20:12:44.728" v="104" actId="20577"/>
          <ac:spMkLst>
            <pc:docMk/>
            <pc:sldMk cId="1960718672" sldId="2076136484"/>
            <ac:spMk id="31" creationId="{AA02A73B-852D-40DF-A8EF-404E924FEFD2}"/>
          </ac:spMkLst>
        </pc:spChg>
        <pc:spChg chg="mod">
          <ac:chgData name="Berge, Alex" userId="76880448-b260-4004-ae6f-62103d92d6d3" providerId="ADAL" clId="{2F56C0A9-26E4-4065-9DD3-6FFBB061FE85}" dt="2021-08-03T20:11:55.019" v="88" actId="20577"/>
          <ac:spMkLst>
            <pc:docMk/>
            <pc:sldMk cId="1960718672" sldId="2076136484"/>
            <ac:spMk id="33" creationId="{DBB959AA-8B00-4EE3-A979-2B1FD051C60A}"/>
          </ac:spMkLst>
        </pc:spChg>
      </pc:sldChg>
      <pc:sldChg chg="modSp mod">
        <pc:chgData name="Berge, Alex" userId="76880448-b260-4004-ae6f-62103d92d6d3" providerId="ADAL" clId="{2F56C0A9-26E4-4065-9DD3-6FFBB061FE85}" dt="2021-08-03T20:12:36.839" v="100" actId="20577"/>
        <pc:sldMkLst>
          <pc:docMk/>
          <pc:sldMk cId="3132271075" sldId="2076136485"/>
        </pc:sldMkLst>
        <pc:spChg chg="mod">
          <ac:chgData name="Berge, Alex" userId="76880448-b260-4004-ae6f-62103d92d6d3" providerId="ADAL" clId="{2F56C0A9-26E4-4065-9DD3-6FFBB061FE85}" dt="2021-08-03T20:12:22.905" v="96" actId="20577"/>
          <ac:spMkLst>
            <pc:docMk/>
            <pc:sldMk cId="3132271075" sldId="2076136485"/>
            <ac:spMk id="2" creationId="{817955C3-DDAB-4161-8E2A-0669D0791662}"/>
          </ac:spMkLst>
        </pc:spChg>
        <pc:spChg chg="mod">
          <ac:chgData name="Berge, Alex" userId="76880448-b260-4004-ae6f-62103d92d6d3" providerId="ADAL" clId="{2F56C0A9-26E4-4065-9DD3-6FFBB061FE85}" dt="2021-08-03T20:12:36.839" v="100" actId="20577"/>
          <ac:spMkLst>
            <pc:docMk/>
            <pc:sldMk cId="3132271075" sldId="2076136485"/>
            <ac:spMk id="22" creationId="{FD799B7D-FFED-4B84-A83A-6342A15FE4F9}"/>
          </ac:spMkLst>
        </pc:spChg>
        <pc:spChg chg="mod">
          <ac:chgData name="Berge, Alex" userId="76880448-b260-4004-ae6f-62103d92d6d3" providerId="ADAL" clId="{2F56C0A9-26E4-4065-9DD3-6FFBB061FE85}" dt="2021-08-03T20:12:17.344" v="93" actId="20577"/>
          <ac:spMkLst>
            <pc:docMk/>
            <pc:sldMk cId="3132271075" sldId="2076136485"/>
            <ac:spMk id="28" creationId="{2CD60080-A29A-4B14-B374-675A54C12E4E}"/>
          </ac:spMkLst>
        </pc:spChg>
      </pc:sldChg>
      <pc:sldChg chg="modSp mod">
        <pc:chgData name="Berge, Alex" userId="76880448-b260-4004-ae6f-62103d92d6d3" providerId="ADAL" clId="{2F56C0A9-26E4-4065-9DD3-6FFBB061FE85}" dt="2021-08-03T20:14:45.569" v="145" actId="20577"/>
        <pc:sldMkLst>
          <pc:docMk/>
          <pc:sldMk cId="3133468540" sldId="2076136486"/>
        </pc:sldMkLst>
        <pc:spChg chg="mod">
          <ac:chgData name="Berge, Alex" userId="76880448-b260-4004-ae6f-62103d92d6d3" providerId="ADAL" clId="{2F56C0A9-26E4-4065-9DD3-6FFBB061FE85}" dt="2021-08-03T20:14:45.569" v="145" actId="20577"/>
          <ac:spMkLst>
            <pc:docMk/>
            <pc:sldMk cId="3133468540" sldId="2076136486"/>
            <ac:spMk id="5" creationId="{5A7C75F5-7196-4D0F-A291-B8A94D56823F}"/>
          </ac:spMkLst>
        </pc:spChg>
        <pc:spChg chg="mod">
          <ac:chgData name="Berge, Alex" userId="76880448-b260-4004-ae6f-62103d92d6d3" providerId="ADAL" clId="{2F56C0A9-26E4-4065-9DD3-6FFBB061FE85}" dt="2021-08-03T20:14:38.186" v="143"/>
          <ac:spMkLst>
            <pc:docMk/>
            <pc:sldMk cId="3133468540" sldId="2076136486"/>
            <ac:spMk id="17" creationId="{E8006116-1752-432C-8F97-604C076D81A9}"/>
          </ac:spMkLst>
        </pc:spChg>
        <pc:spChg chg="mod">
          <ac:chgData name="Berge, Alex" userId="76880448-b260-4004-ae6f-62103d92d6d3" providerId="ADAL" clId="{2F56C0A9-26E4-4065-9DD3-6FFBB061FE85}" dt="2021-08-03T20:14:30.451" v="139" actId="20577"/>
          <ac:spMkLst>
            <pc:docMk/>
            <pc:sldMk cId="3133468540" sldId="2076136486"/>
            <ac:spMk id="30" creationId="{6C06C194-B958-4651-BF5B-4238E0C5D35F}"/>
          </ac:spMkLst>
        </pc:spChg>
      </pc:sldChg>
      <pc:sldChg chg="modSp mod">
        <pc:chgData name="Berge, Alex" userId="76880448-b260-4004-ae6f-62103d92d6d3" providerId="ADAL" clId="{2F56C0A9-26E4-4065-9DD3-6FFBB061FE85}" dt="2021-08-03T20:16:10.722" v="163" actId="20577"/>
        <pc:sldMkLst>
          <pc:docMk/>
          <pc:sldMk cId="3538829285" sldId="2076136487"/>
        </pc:sldMkLst>
        <pc:spChg chg="mod">
          <ac:chgData name="Berge, Alex" userId="76880448-b260-4004-ae6f-62103d92d6d3" providerId="ADAL" clId="{2F56C0A9-26E4-4065-9DD3-6FFBB061FE85}" dt="2021-08-03T20:16:08.746" v="162"/>
          <ac:spMkLst>
            <pc:docMk/>
            <pc:sldMk cId="3538829285" sldId="2076136487"/>
            <ac:spMk id="16" creationId="{B8D2395D-569C-42D4-909D-2CCD41AD544B}"/>
          </ac:spMkLst>
        </pc:spChg>
        <pc:spChg chg="mod">
          <ac:chgData name="Berge, Alex" userId="76880448-b260-4004-ae6f-62103d92d6d3" providerId="ADAL" clId="{2F56C0A9-26E4-4065-9DD3-6FFBB061FE85}" dt="2021-08-03T20:16:02.803" v="160" actId="20577"/>
          <ac:spMkLst>
            <pc:docMk/>
            <pc:sldMk cId="3538829285" sldId="2076136487"/>
            <ac:spMk id="22" creationId="{2D24E195-CA8E-4EAB-99BC-B4E2C5B95905}"/>
          </ac:spMkLst>
        </pc:spChg>
        <pc:spChg chg="mod">
          <ac:chgData name="Berge, Alex" userId="76880448-b260-4004-ae6f-62103d92d6d3" providerId="ADAL" clId="{2F56C0A9-26E4-4065-9DD3-6FFBB061FE85}" dt="2021-08-03T20:16:10.722" v="163" actId="20577"/>
          <ac:spMkLst>
            <pc:docMk/>
            <pc:sldMk cId="3538829285" sldId="2076136487"/>
            <ac:spMk id="27" creationId="{EC4D8973-03B8-4F3A-8742-B2D8FC50EE06}"/>
          </ac:spMkLst>
        </pc:spChg>
      </pc:sldChg>
      <pc:sldChg chg="modSp mod">
        <pc:chgData name="Berge, Alex" userId="76880448-b260-4004-ae6f-62103d92d6d3" providerId="ADAL" clId="{2F56C0A9-26E4-4065-9DD3-6FFBB061FE85}" dt="2021-08-03T20:17:16.190" v="190" actId="2"/>
        <pc:sldMkLst>
          <pc:docMk/>
          <pc:sldMk cId="3390647056" sldId="2076136493"/>
        </pc:sldMkLst>
        <pc:spChg chg="mod">
          <ac:chgData name="Berge, Alex" userId="76880448-b260-4004-ae6f-62103d92d6d3" providerId="ADAL" clId="{2F56C0A9-26E4-4065-9DD3-6FFBB061FE85}" dt="2021-08-03T20:12:03.775" v="89" actId="20577"/>
          <ac:spMkLst>
            <pc:docMk/>
            <pc:sldMk cId="3390647056" sldId="2076136493"/>
            <ac:spMk id="2" creationId="{62B3604E-BB46-4A94-8334-8E1690E3FFBE}"/>
          </ac:spMkLst>
        </pc:spChg>
        <pc:graphicFrameChg chg="modGraphic">
          <ac:chgData name="Berge, Alex" userId="76880448-b260-4004-ae6f-62103d92d6d3" providerId="ADAL" clId="{2F56C0A9-26E4-4065-9DD3-6FFBB061FE85}" dt="2021-08-03T20:17:16.190" v="190" actId="2"/>
          <ac:graphicFrameMkLst>
            <pc:docMk/>
            <pc:sldMk cId="3390647056" sldId="2076136493"/>
            <ac:graphicFrameMk id="4" creationId="{38355194-B032-4299-B21E-8D29B1210D94}"/>
          </ac:graphicFrameMkLst>
        </pc:graphicFrameChg>
      </pc:sldChg>
      <pc:sldChg chg="modSp mod">
        <pc:chgData name="Berge, Alex" userId="76880448-b260-4004-ae6f-62103d92d6d3" providerId="ADAL" clId="{2F56C0A9-26E4-4065-9DD3-6FFBB061FE85}" dt="2021-08-03T20:13:14.469" v="114" actId="20577"/>
        <pc:sldMkLst>
          <pc:docMk/>
          <pc:sldMk cId="579001545" sldId="2076136494"/>
        </pc:sldMkLst>
        <pc:spChg chg="mod">
          <ac:chgData name="Berge, Alex" userId="76880448-b260-4004-ae6f-62103d92d6d3" providerId="ADAL" clId="{2F56C0A9-26E4-4065-9DD3-6FFBB061FE85}" dt="2021-08-03T20:13:14.469" v="114" actId="20577"/>
          <ac:spMkLst>
            <pc:docMk/>
            <pc:sldMk cId="579001545" sldId="2076136494"/>
            <ac:spMk id="2" creationId="{62B3604E-BB46-4A94-8334-8E1690E3FFBE}"/>
          </ac:spMkLst>
        </pc:spChg>
      </pc:sldChg>
      <pc:sldChg chg="modSp mod">
        <pc:chgData name="Berge, Alex" userId="76880448-b260-4004-ae6f-62103d92d6d3" providerId="ADAL" clId="{2F56C0A9-26E4-4065-9DD3-6FFBB061FE85}" dt="2021-08-03T20:15:58.175" v="156" actId="27636"/>
        <pc:sldMkLst>
          <pc:docMk/>
          <pc:sldMk cId="1769035933" sldId="2076136495"/>
        </pc:sldMkLst>
        <pc:spChg chg="mod">
          <ac:chgData name="Berge, Alex" userId="76880448-b260-4004-ae6f-62103d92d6d3" providerId="ADAL" clId="{2F56C0A9-26E4-4065-9DD3-6FFBB061FE85}" dt="2021-08-03T20:15:58.175" v="156" actId="27636"/>
          <ac:spMkLst>
            <pc:docMk/>
            <pc:sldMk cId="1769035933" sldId="2076136495"/>
            <ac:spMk id="2" creationId="{62B3604E-BB46-4A94-8334-8E1690E3FFBE}"/>
          </ac:spMkLst>
        </pc:spChg>
        <pc:spChg chg="mod">
          <ac:chgData name="Berge, Alex" userId="76880448-b260-4004-ae6f-62103d92d6d3" providerId="ADAL" clId="{2F56C0A9-26E4-4065-9DD3-6FFBB061FE85}" dt="2021-08-03T20:15:42.226" v="147" actId="20577"/>
          <ac:spMkLst>
            <pc:docMk/>
            <pc:sldMk cId="1769035933" sldId="2076136495"/>
            <ac:spMk id="3" creationId="{71A21F87-3A84-4898-BD2E-BD3CA26B1C7B}"/>
          </ac:spMkLst>
        </pc:spChg>
      </pc:sldChg>
      <pc:sldChg chg="modSp mod">
        <pc:chgData name="Berge, Alex" userId="76880448-b260-4004-ae6f-62103d92d6d3" providerId="ADAL" clId="{2F56C0A9-26E4-4065-9DD3-6FFBB061FE85}" dt="2021-08-03T20:16:29.830" v="166" actId="20577"/>
        <pc:sldMkLst>
          <pc:docMk/>
          <pc:sldMk cId="3796479231" sldId="2076136496"/>
        </pc:sldMkLst>
        <pc:spChg chg="mod">
          <ac:chgData name="Berge, Alex" userId="76880448-b260-4004-ae6f-62103d92d6d3" providerId="ADAL" clId="{2F56C0A9-26E4-4065-9DD3-6FFBB061FE85}" dt="2021-08-03T20:16:21.825" v="164"/>
          <ac:spMkLst>
            <pc:docMk/>
            <pc:sldMk cId="3796479231" sldId="2076136496"/>
            <ac:spMk id="22" creationId="{D4998BCC-DC69-4B43-8858-03132C50DD31}"/>
          </ac:spMkLst>
        </pc:spChg>
        <pc:spChg chg="mod">
          <ac:chgData name="Berge, Alex" userId="76880448-b260-4004-ae6f-62103d92d6d3" providerId="ADAL" clId="{2F56C0A9-26E4-4065-9DD3-6FFBB061FE85}" dt="2021-08-03T20:16:29.830" v="166" actId="20577"/>
          <ac:spMkLst>
            <pc:docMk/>
            <pc:sldMk cId="3796479231" sldId="2076136496"/>
            <ac:spMk id="23" creationId="{E6E270A4-1673-417B-956B-DAAFCDDD02CE}"/>
          </ac:spMkLst>
        </pc:spChg>
      </pc:sldChg>
      <pc:sldChg chg="modSp mod">
        <pc:chgData name="Berge, Alex" userId="76880448-b260-4004-ae6f-62103d92d6d3" providerId="ADAL" clId="{2F56C0A9-26E4-4065-9DD3-6FFBB061FE85}" dt="2021-08-03T20:11:12.496" v="56" actId="20577"/>
        <pc:sldMkLst>
          <pc:docMk/>
          <pc:sldMk cId="3347180711" sldId="2076136498"/>
        </pc:sldMkLst>
        <pc:spChg chg="mod">
          <ac:chgData name="Berge, Alex" userId="76880448-b260-4004-ae6f-62103d92d6d3" providerId="ADAL" clId="{2F56C0A9-26E4-4065-9DD3-6FFBB061FE85}" dt="2021-08-03T20:11:12.496" v="56" actId="20577"/>
          <ac:spMkLst>
            <pc:docMk/>
            <pc:sldMk cId="3347180711" sldId="2076136498"/>
            <ac:spMk id="2" creationId="{3B5188A6-8B45-4B6B-B548-6A084087EE3F}"/>
          </ac:spMkLst>
        </pc:spChg>
      </pc:sldChg>
      <pc:sldChg chg="modSp mod">
        <pc:chgData name="Berge, Alex" userId="76880448-b260-4004-ae6f-62103d92d6d3" providerId="ADAL" clId="{2F56C0A9-26E4-4065-9DD3-6FFBB061FE85}" dt="2021-08-03T20:07:46.492" v="0" actId="20577"/>
        <pc:sldMkLst>
          <pc:docMk/>
          <pc:sldMk cId="552818891" sldId="2076137566"/>
        </pc:sldMkLst>
        <pc:spChg chg="mod">
          <ac:chgData name="Berge, Alex" userId="76880448-b260-4004-ae6f-62103d92d6d3" providerId="ADAL" clId="{2F56C0A9-26E4-4065-9DD3-6FFBB061FE85}" dt="2021-08-03T20:07:46.492" v="0" actId="20577"/>
          <ac:spMkLst>
            <pc:docMk/>
            <pc:sldMk cId="552818891" sldId="2076137566"/>
            <ac:spMk id="178" creationId="{00000000-0000-0000-0000-000000000000}"/>
          </ac:spMkLst>
        </pc:spChg>
      </pc:sldChg>
      <pc:sldChg chg="modSp">
        <pc:chgData name="Berge, Alex" userId="76880448-b260-4004-ae6f-62103d92d6d3" providerId="ADAL" clId="{2F56C0A9-26E4-4065-9DD3-6FFBB061FE85}" dt="2021-08-03T20:09:48.298" v="22"/>
        <pc:sldMkLst>
          <pc:docMk/>
          <pc:sldMk cId="3436529199" sldId="2076137569"/>
        </pc:sldMkLst>
        <pc:spChg chg="mod">
          <ac:chgData name="Berge, Alex" userId="76880448-b260-4004-ae6f-62103d92d6d3" providerId="ADAL" clId="{2F56C0A9-26E4-4065-9DD3-6FFBB061FE85}" dt="2021-08-03T20:09:48.298" v="22"/>
          <ac:spMkLst>
            <pc:docMk/>
            <pc:sldMk cId="3436529199" sldId="2076137569"/>
            <ac:spMk id="177" creationId="{00000000-0000-0000-0000-000000000000}"/>
          </ac:spMkLst>
        </pc:spChg>
      </pc:sldChg>
      <pc:sldMasterChg chg="modSldLayout">
        <pc:chgData name="Berge, Alex" userId="76880448-b260-4004-ae6f-62103d92d6d3" providerId="ADAL" clId="{2F56C0A9-26E4-4065-9DD3-6FFBB061FE85}" dt="2021-08-03T20:17:15.847" v="188" actId="2"/>
        <pc:sldMasterMkLst>
          <pc:docMk/>
          <pc:sldMasterMk cId="4211170060" sldId="2147483740"/>
        </pc:sldMasterMkLst>
        <pc:sldLayoutChg chg="modSp mod">
          <pc:chgData name="Berge, Alex" userId="76880448-b260-4004-ae6f-62103d92d6d3" providerId="ADAL" clId="{2F56C0A9-26E4-4065-9DD3-6FFBB061FE85}" dt="2021-08-03T20:17:12.316" v="180" actId="2"/>
          <pc:sldLayoutMkLst>
            <pc:docMk/>
            <pc:sldMasterMk cId="4211170060" sldId="2147483740"/>
            <pc:sldLayoutMk cId="1214026128" sldId="2147483775"/>
          </pc:sldLayoutMkLst>
          <pc:spChg chg="mod">
            <ac:chgData name="Berge, Alex" userId="76880448-b260-4004-ae6f-62103d92d6d3" providerId="ADAL" clId="{2F56C0A9-26E4-4065-9DD3-6FFBB061FE85}" dt="2021-08-03T20:17:11.422" v="179" actId="2"/>
            <ac:spMkLst>
              <pc:docMk/>
              <pc:sldMasterMk cId="4211170060" sldId="2147483740"/>
              <pc:sldLayoutMk cId="1214026128" sldId="2147483775"/>
              <ac:spMk id="20" creationId="{4325C74D-C72B-6C4B-AF5C-49502698D5E0}"/>
            </ac:spMkLst>
          </pc:spChg>
          <pc:spChg chg="mod">
            <ac:chgData name="Berge, Alex" userId="76880448-b260-4004-ae6f-62103d92d6d3" providerId="ADAL" clId="{2F56C0A9-26E4-4065-9DD3-6FFBB061FE85}" dt="2021-08-03T20:17:12.316" v="180" actId="2"/>
            <ac:spMkLst>
              <pc:docMk/>
              <pc:sldMasterMk cId="4211170060" sldId="2147483740"/>
              <pc:sldLayoutMk cId="1214026128" sldId="2147483775"/>
              <ac:spMk id="27" creationId="{B007CDCC-8503-BF44-8DB5-BB997143CF3E}"/>
            </ac:spMkLst>
          </pc:spChg>
        </pc:sldLayoutChg>
        <pc:sldLayoutChg chg="modSp mod">
          <pc:chgData name="Berge, Alex" userId="76880448-b260-4004-ae6f-62103d92d6d3" providerId="ADAL" clId="{2F56C0A9-26E4-4065-9DD3-6FFBB061FE85}" dt="2021-08-03T20:17:13.301" v="182" actId="2"/>
          <pc:sldLayoutMkLst>
            <pc:docMk/>
            <pc:sldMasterMk cId="4211170060" sldId="2147483740"/>
            <pc:sldLayoutMk cId="2077544984" sldId="2147483776"/>
          </pc:sldLayoutMkLst>
          <pc:spChg chg="mod">
            <ac:chgData name="Berge, Alex" userId="76880448-b260-4004-ae6f-62103d92d6d3" providerId="ADAL" clId="{2F56C0A9-26E4-4065-9DD3-6FFBB061FE85}" dt="2021-08-03T20:17:12.824" v="181" actId="2"/>
            <ac:spMkLst>
              <pc:docMk/>
              <pc:sldMasterMk cId="4211170060" sldId="2147483740"/>
              <pc:sldLayoutMk cId="2077544984" sldId="2147483776"/>
              <ac:spMk id="5" creationId="{94C90914-0AA6-4B4C-9D38-F20643B60F7A}"/>
            </ac:spMkLst>
          </pc:spChg>
          <pc:spChg chg="mod">
            <ac:chgData name="Berge, Alex" userId="76880448-b260-4004-ae6f-62103d92d6d3" providerId="ADAL" clId="{2F56C0A9-26E4-4065-9DD3-6FFBB061FE85}" dt="2021-08-03T20:17:13.301" v="182" actId="2"/>
            <ac:spMkLst>
              <pc:docMk/>
              <pc:sldMasterMk cId="4211170060" sldId="2147483740"/>
              <pc:sldLayoutMk cId="2077544984" sldId="2147483776"/>
              <ac:spMk id="17" creationId="{F4F94B44-E926-F545-992F-3CC44D0E45B1}"/>
            </ac:spMkLst>
          </pc:spChg>
        </pc:sldLayoutChg>
        <pc:sldLayoutChg chg="modSp mod">
          <pc:chgData name="Berge, Alex" userId="76880448-b260-4004-ae6f-62103d92d6d3" providerId="ADAL" clId="{2F56C0A9-26E4-4065-9DD3-6FFBB061FE85}" dt="2021-08-03T20:17:14.375" v="184" actId="2"/>
          <pc:sldLayoutMkLst>
            <pc:docMk/>
            <pc:sldMasterMk cId="4211170060" sldId="2147483740"/>
            <pc:sldLayoutMk cId="3473562698" sldId="2147483777"/>
          </pc:sldLayoutMkLst>
          <pc:spChg chg="mod">
            <ac:chgData name="Berge, Alex" userId="76880448-b260-4004-ae6f-62103d92d6d3" providerId="ADAL" clId="{2F56C0A9-26E4-4065-9DD3-6FFBB061FE85}" dt="2021-08-03T20:17:13.768" v="183" actId="2"/>
            <ac:spMkLst>
              <pc:docMk/>
              <pc:sldMasterMk cId="4211170060" sldId="2147483740"/>
              <pc:sldLayoutMk cId="3473562698" sldId="2147483777"/>
              <ac:spMk id="5" creationId="{94C90914-0AA6-4B4C-9D38-F20643B60F7A}"/>
            </ac:spMkLst>
          </pc:spChg>
          <pc:spChg chg="mod">
            <ac:chgData name="Berge, Alex" userId="76880448-b260-4004-ae6f-62103d92d6d3" providerId="ADAL" clId="{2F56C0A9-26E4-4065-9DD3-6FFBB061FE85}" dt="2021-08-03T20:17:14.375" v="184" actId="2"/>
            <ac:spMkLst>
              <pc:docMk/>
              <pc:sldMasterMk cId="4211170060" sldId="2147483740"/>
              <pc:sldLayoutMk cId="3473562698" sldId="2147483777"/>
              <ac:spMk id="17" creationId="{F4F94B44-E926-F545-992F-3CC44D0E45B1}"/>
            </ac:spMkLst>
          </pc:spChg>
        </pc:sldLayoutChg>
        <pc:sldLayoutChg chg="modSp mod">
          <pc:chgData name="Berge, Alex" userId="76880448-b260-4004-ae6f-62103d92d6d3" providerId="ADAL" clId="{2F56C0A9-26E4-4065-9DD3-6FFBB061FE85}" dt="2021-08-03T20:17:14.987" v="186" actId="2"/>
          <pc:sldLayoutMkLst>
            <pc:docMk/>
            <pc:sldMasterMk cId="4211170060" sldId="2147483740"/>
            <pc:sldLayoutMk cId="1946408184" sldId="2147483778"/>
          </pc:sldLayoutMkLst>
          <pc:spChg chg="mod">
            <ac:chgData name="Berge, Alex" userId="76880448-b260-4004-ae6f-62103d92d6d3" providerId="ADAL" clId="{2F56C0A9-26E4-4065-9DD3-6FFBB061FE85}" dt="2021-08-03T20:17:14.840" v="185" actId="2"/>
            <ac:spMkLst>
              <pc:docMk/>
              <pc:sldMasterMk cId="4211170060" sldId="2147483740"/>
              <pc:sldLayoutMk cId="1946408184" sldId="2147483778"/>
              <ac:spMk id="5" creationId="{94C90914-0AA6-4B4C-9D38-F20643B60F7A}"/>
            </ac:spMkLst>
          </pc:spChg>
          <pc:spChg chg="mod">
            <ac:chgData name="Berge, Alex" userId="76880448-b260-4004-ae6f-62103d92d6d3" providerId="ADAL" clId="{2F56C0A9-26E4-4065-9DD3-6FFBB061FE85}" dt="2021-08-03T20:17:14.987" v="186" actId="2"/>
            <ac:spMkLst>
              <pc:docMk/>
              <pc:sldMasterMk cId="4211170060" sldId="2147483740"/>
              <pc:sldLayoutMk cId="1946408184" sldId="2147483778"/>
              <ac:spMk id="17" creationId="{F4F94B44-E926-F545-992F-3CC44D0E45B1}"/>
            </ac:spMkLst>
          </pc:spChg>
        </pc:sldLayoutChg>
        <pc:sldLayoutChg chg="modSp mod">
          <pc:chgData name="Berge, Alex" userId="76880448-b260-4004-ae6f-62103d92d6d3" providerId="ADAL" clId="{2F56C0A9-26E4-4065-9DD3-6FFBB061FE85}" dt="2021-08-03T20:17:15.847" v="188" actId="2"/>
          <pc:sldLayoutMkLst>
            <pc:docMk/>
            <pc:sldMasterMk cId="4211170060" sldId="2147483740"/>
            <pc:sldLayoutMk cId="1329399950" sldId="2147483779"/>
          </pc:sldLayoutMkLst>
          <pc:spChg chg="mod">
            <ac:chgData name="Berge, Alex" userId="76880448-b260-4004-ae6f-62103d92d6d3" providerId="ADAL" clId="{2F56C0A9-26E4-4065-9DD3-6FFBB061FE85}" dt="2021-08-03T20:17:15.686" v="187" actId="2"/>
            <ac:spMkLst>
              <pc:docMk/>
              <pc:sldMasterMk cId="4211170060" sldId="2147483740"/>
              <pc:sldLayoutMk cId="1329399950" sldId="2147483779"/>
              <ac:spMk id="5" creationId="{94C90914-0AA6-4B4C-9D38-F20643B60F7A}"/>
            </ac:spMkLst>
          </pc:spChg>
          <pc:spChg chg="mod">
            <ac:chgData name="Berge, Alex" userId="76880448-b260-4004-ae6f-62103d92d6d3" providerId="ADAL" clId="{2F56C0A9-26E4-4065-9DD3-6FFBB061FE85}" dt="2021-08-03T20:17:15.847" v="188" actId="2"/>
            <ac:spMkLst>
              <pc:docMk/>
              <pc:sldMasterMk cId="4211170060" sldId="2147483740"/>
              <pc:sldLayoutMk cId="1329399950" sldId="2147483779"/>
              <ac:spMk id="17" creationId="{F4F94B44-E926-F545-992F-3CC44D0E45B1}"/>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73C92C"/>
              </a:solidFill>
              <a:ln w="19050">
                <a:noFill/>
              </a:ln>
              <a:effectLst/>
            </c:spPr>
            <c:extLst>
              <c:ext xmlns:c16="http://schemas.microsoft.com/office/drawing/2014/chart" uri="{C3380CC4-5D6E-409C-BE32-E72D297353CC}">
                <c16:uniqueId val="{00000002-6646-4B7D-BF36-72D0361CF27B}"/>
              </c:ext>
            </c:extLst>
          </c:dPt>
          <c:dPt>
            <c:idx val="1"/>
            <c:bubble3D val="0"/>
            <c:spPr>
              <a:solidFill>
                <a:srgbClr val="40C1AC"/>
              </a:solidFill>
              <a:ln w="19050">
                <a:noFill/>
              </a:ln>
              <a:effectLst/>
            </c:spPr>
            <c:extLst>
              <c:ext xmlns:c16="http://schemas.microsoft.com/office/drawing/2014/chart" uri="{C3380CC4-5D6E-409C-BE32-E72D297353CC}">
                <c16:uniqueId val="{00000003-6646-4B7D-BF36-72D0361CF27B}"/>
              </c:ext>
            </c:extLst>
          </c:dPt>
          <c:dPt>
            <c:idx val="2"/>
            <c:bubble3D val="0"/>
            <c:spPr>
              <a:solidFill>
                <a:srgbClr val="247B89"/>
              </a:solidFill>
              <a:ln w="19050">
                <a:noFill/>
              </a:ln>
              <a:effectLst/>
            </c:spPr>
            <c:extLst>
              <c:ext xmlns:c16="http://schemas.microsoft.com/office/drawing/2014/chart" uri="{C3380CC4-5D6E-409C-BE32-E72D297353CC}">
                <c16:uniqueId val="{00000004-6646-4B7D-BF36-72D0361CF27B}"/>
              </c:ext>
            </c:extLst>
          </c:dPt>
          <c:dPt>
            <c:idx val="3"/>
            <c:bubble3D val="0"/>
            <c:spPr>
              <a:solidFill>
                <a:srgbClr val="445396"/>
              </a:solidFill>
              <a:ln w="19050">
                <a:noFill/>
              </a:ln>
              <a:effectLst/>
            </c:spPr>
            <c:extLst>
              <c:ext xmlns:c16="http://schemas.microsoft.com/office/drawing/2014/chart" uri="{C3380CC4-5D6E-409C-BE32-E72D297353CC}">
                <c16:uniqueId val="{00000005-6646-4B7D-BF36-72D0361CF27B}"/>
              </c:ext>
            </c:extLst>
          </c:dPt>
          <c:dPt>
            <c:idx val="4"/>
            <c:bubble3D val="0"/>
            <c:spPr>
              <a:solidFill>
                <a:srgbClr val="2B3E68"/>
              </a:solidFill>
              <a:ln w="19050">
                <a:noFill/>
              </a:ln>
              <a:effectLst/>
            </c:spPr>
            <c:extLst>
              <c:ext xmlns:c16="http://schemas.microsoft.com/office/drawing/2014/chart" uri="{C3380CC4-5D6E-409C-BE32-E72D297353CC}">
                <c16:uniqueId val="{00000007-6646-4B7D-BF36-72D0361CF27B}"/>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6646-4B7D-BF36-72D0361CF2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6666666666671"/>
          <c:y val="3.1828703703703706E-2"/>
          <c:w val="0.62422839506172845"/>
          <c:h val="0.93634259259259256"/>
        </c:manualLayout>
      </c:layout>
      <c:pieChart>
        <c:varyColors val="1"/>
        <c:ser>
          <c:idx val="0"/>
          <c:order val="0"/>
          <c:tx>
            <c:strRef>
              <c:f>Sheet1!$B$1</c:f>
              <c:strCache>
                <c:ptCount val="1"/>
                <c:pt idx="0">
                  <c:v>Sales</c:v>
                </c:pt>
              </c:strCache>
            </c:strRef>
          </c:tx>
          <c:dPt>
            <c:idx val="0"/>
            <c:bubble3D val="0"/>
            <c:explosion val="10"/>
            <c:spPr>
              <a:solidFill>
                <a:srgbClr val="73C92C"/>
              </a:solidFill>
              <a:ln w="19050">
                <a:noFill/>
              </a:ln>
              <a:effectLst/>
            </c:spPr>
            <c:extLst>
              <c:ext xmlns:c16="http://schemas.microsoft.com/office/drawing/2014/chart" uri="{C3380CC4-5D6E-409C-BE32-E72D297353CC}">
                <c16:uniqueId val="{00000001-CA0C-4E9C-AD2A-78216A2836A3}"/>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CA0C-4E9C-AD2A-78216A2836A3}"/>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CA0C-4E9C-AD2A-78216A2836A3}"/>
              </c:ext>
            </c:extLst>
          </c:dPt>
          <c:dPt>
            <c:idx val="3"/>
            <c:bubble3D val="0"/>
            <c:spPr>
              <a:solidFill>
                <a:schemeClr val="bg1">
                  <a:lumMod val="50000"/>
                </a:schemeClr>
              </a:solidFill>
              <a:ln w="19050">
                <a:noFill/>
              </a:ln>
              <a:effectLst/>
            </c:spPr>
            <c:extLst>
              <c:ext xmlns:c16="http://schemas.microsoft.com/office/drawing/2014/chart" uri="{C3380CC4-5D6E-409C-BE32-E72D297353CC}">
                <c16:uniqueId val="{00000007-CA0C-4E9C-AD2A-78216A2836A3}"/>
              </c:ext>
            </c:extLst>
          </c:dPt>
          <c:dPt>
            <c:idx val="4"/>
            <c:bubble3D val="0"/>
            <c:spPr>
              <a:solidFill>
                <a:schemeClr val="bg1">
                  <a:lumMod val="50000"/>
                </a:schemeClr>
              </a:solidFill>
              <a:ln w="19050">
                <a:noFill/>
              </a:ln>
              <a:effectLst/>
            </c:spPr>
            <c:extLst>
              <c:ext xmlns:c16="http://schemas.microsoft.com/office/drawing/2014/chart" uri="{C3380CC4-5D6E-409C-BE32-E72D297353CC}">
                <c16:uniqueId val="{00000009-CA0C-4E9C-AD2A-78216A2836A3}"/>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CA0C-4E9C-AD2A-78216A2836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Dr. Jones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Sheet1!$A$2:$A$13</c:f>
              <c:numCache>
                <c:formatCode>General</c:formatCode>
                <c:ptCount val="12"/>
                <c:pt idx="0">
                  <c:v>99201</c:v>
                </c:pt>
                <c:pt idx="1">
                  <c:v>99202</c:v>
                </c:pt>
                <c:pt idx="2">
                  <c:v>99203</c:v>
                </c:pt>
                <c:pt idx="3">
                  <c:v>99204</c:v>
                </c:pt>
                <c:pt idx="4">
                  <c:v>99205</c:v>
                </c:pt>
                <c:pt idx="6">
                  <c:v>99211</c:v>
                </c:pt>
                <c:pt idx="7">
                  <c:v>99212</c:v>
                </c:pt>
                <c:pt idx="8">
                  <c:v>99213</c:v>
                </c:pt>
                <c:pt idx="9">
                  <c:v>99214</c:v>
                </c:pt>
                <c:pt idx="10">
                  <c:v>99215</c:v>
                </c:pt>
              </c:numCache>
            </c:numRef>
          </c:cat>
          <c:val>
            <c:numRef>
              <c:f>Sheet1!$B$2:$B$13</c:f>
              <c:numCache>
                <c:formatCode>General</c:formatCode>
                <c:ptCount val="12"/>
                <c:pt idx="0">
                  <c:v>0</c:v>
                </c:pt>
                <c:pt idx="1">
                  <c:v>57</c:v>
                </c:pt>
                <c:pt idx="2">
                  <c:v>43</c:v>
                </c:pt>
                <c:pt idx="3">
                  <c:v>0</c:v>
                </c:pt>
                <c:pt idx="4">
                  <c:v>0</c:v>
                </c:pt>
                <c:pt idx="6">
                  <c:v>0</c:v>
                </c:pt>
                <c:pt idx="7">
                  <c:v>24</c:v>
                </c:pt>
                <c:pt idx="8">
                  <c:v>59</c:v>
                </c:pt>
                <c:pt idx="9">
                  <c:v>18</c:v>
                </c:pt>
                <c:pt idx="10">
                  <c:v>0</c:v>
                </c:pt>
              </c:numCache>
            </c:numRef>
          </c:val>
          <c:smooth val="0"/>
          <c:extLst>
            <c:ext xmlns:c16="http://schemas.microsoft.com/office/drawing/2014/chart" uri="{C3380CC4-5D6E-409C-BE32-E72D297353CC}">
              <c16:uniqueId val="{00000000-A8D2-4135-9144-BA6BBF812DFC}"/>
            </c:ext>
          </c:extLst>
        </c:ser>
        <c:ser>
          <c:idx val="1"/>
          <c:order val="1"/>
          <c:tx>
            <c:strRef>
              <c:f>Sheet1!$C$1</c:f>
              <c:strCache>
                <c:ptCount val="1"/>
                <c:pt idx="0">
                  <c:v>National Average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Sheet1!$A$2:$A$13</c:f>
              <c:numCache>
                <c:formatCode>General</c:formatCode>
                <c:ptCount val="12"/>
                <c:pt idx="0">
                  <c:v>99201</c:v>
                </c:pt>
                <c:pt idx="1">
                  <c:v>99202</c:v>
                </c:pt>
                <c:pt idx="2">
                  <c:v>99203</c:v>
                </c:pt>
                <c:pt idx="3">
                  <c:v>99204</c:v>
                </c:pt>
                <c:pt idx="4">
                  <c:v>99205</c:v>
                </c:pt>
                <c:pt idx="6">
                  <c:v>99211</c:v>
                </c:pt>
                <c:pt idx="7">
                  <c:v>99212</c:v>
                </c:pt>
                <c:pt idx="8">
                  <c:v>99213</c:v>
                </c:pt>
                <c:pt idx="9">
                  <c:v>99214</c:v>
                </c:pt>
                <c:pt idx="10">
                  <c:v>99215</c:v>
                </c:pt>
              </c:numCache>
            </c:numRef>
          </c:cat>
          <c:val>
            <c:numRef>
              <c:f>Sheet1!$C$2:$C$13</c:f>
              <c:numCache>
                <c:formatCode>General</c:formatCode>
                <c:ptCount val="12"/>
                <c:pt idx="0">
                  <c:v>1</c:v>
                </c:pt>
                <c:pt idx="1">
                  <c:v>12</c:v>
                </c:pt>
                <c:pt idx="2">
                  <c:v>50</c:v>
                </c:pt>
                <c:pt idx="3">
                  <c:v>33</c:v>
                </c:pt>
                <c:pt idx="4">
                  <c:v>4</c:v>
                </c:pt>
                <c:pt idx="6">
                  <c:v>2</c:v>
                </c:pt>
                <c:pt idx="7">
                  <c:v>2</c:v>
                </c:pt>
                <c:pt idx="8">
                  <c:v>41</c:v>
                </c:pt>
                <c:pt idx="9">
                  <c:v>52</c:v>
                </c:pt>
                <c:pt idx="10">
                  <c:v>3</c:v>
                </c:pt>
              </c:numCache>
            </c:numRef>
          </c:val>
          <c:smooth val="0"/>
          <c:extLst>
            <c:ext xmlns:c16="http://schemas.microsoft.com/office/drawing/2014/chart" uri="{C3380CC4-5D6E-409C-BE32-E72D297353CC}">
              <c16:uniqueId val="{00000001-A8D2-4135-9144-BA6BBF812DFC}"/>
            </c:ext>
          </c:extLst>
        </c:ser>
        <c:dLbls>
          <c:showLegendKey val="0"/>
          <c:showVal val="0"/>
          <c:showCatName val="0"/>
          <c:showSerName val="0"/>
          <c:showPercent val="0"/>
          <c:showBubbleSize val="0"/>
        </c:dLbls>
        <c:marker val="1"/>
        <c:smooth val="0"/>
        <c:axId val="1117844008"/>
        <c:axId val="1117844336"/>
      </c:lineChart>
      <c:catAx>
        <c:axId val="111784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7844336"/>
        <c:crosses val="autoZero"/>
        <c:auto val="1"/>
        <c:lblAlgn val="ctr"/>
        <c:lblOffset val="100"/>
        <c:noMultiLvlLbl val="0"/>
      </c:catAx>
      <c:valAx>
        <c:axId val="1117844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784400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50000"/>
          <a:lumOff val="50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7495-40B8-9D40-B070E4242A65}"/>
              </c:ext>
            </c:extLst>
          </c:dPt>
          <c:dPt>
            <c:idx val="1"/>
            <c:bubble3D val="0"/>
            <c:explosion val="10"/>
            <c:spPr>
              <a:solidFill>
                <a:srgbClr val="40C1AC"/>
              </a:solidFill>
              <a:ln w="19050">
                <a:solidFill>
                  <a:schemeClr val="lt1"/>
                </a:solidFill>
              </a:ln>
              <a:effectLst/>
            </c:spPr>
            <c:extLst>
              <c:ext xmlns:c16="http://schemas.microsoft.com/office/drawing/2014/chart" uri="{C3380CC4-5D6E-409C-BE32-E72D297353CC}">
                <c16:uniqueId val="{00000003-7495-40B8-9D40-B070E4242A65}"/>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7495-40B8-9D40-B070E4242A65}"/>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7495-40B8-9D40-B070E4242A65}"/>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7495-40B8-9D40-B070E4242A65}"/>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7495-40B8-9D40-B070E4242A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AB7D-4BCE-9DDA-3A70DCF2B7B4}"/>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AB7D-4BCE-9DDA-3A70DCF2B7B4}"/>
              </c:ext>
            </c:extLst>
          </c:dPt>
          <c:dPt>
            <c:idx val="2"/>
            <c:bubble3D val="0"/>
            <c:explosion val="10"/>
            <c:spPr>
              <a:solidFill>
                <a:srgbClr val="247B89"/>
              </a:solidFill>
              <a:ln w="19050">
                <a:solidFill>
                  <a:schemeClr val="lt1"/>
                </a:solidFill>
              </a:ln>
              <a:effectLst/>
            </c:spPr>
            <c:extLst>
              <c:ext xmlns:c16="http://schemas.microsoft.com/office/drawing/2014/chart" uri="{C3380CC4-5D6E-409C-BE32-E72D297353CC}">
                <c16:uniqueId val="{00000005-AB7D-4BCE-9DDA-3A70DCF2B7B4}"/>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AB7D-4BCE-9DDA-3A70DCF2B7B4}"/>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AB7D-4BCE-9DDA-3A70DCF2B7B4}"/>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AB7D-4BCE-9DDA-3A70DCF2B7B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92B5-4EE8-A0CE-79F77A8CEDF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92B5-4EE8-A0CE-79F77A8CEDF3}"/>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92B5-4EE8-A0CE-79F77A8CEDF3}"/>
              </c:ext>
            </c:extLst>
          </c:dPt>
          <c:dPt>
            <c:idx val="3"/>
            <c:bubble3D val="0"/>
            <c:explosion val="10"/>
            <c:spPr>
              <a:solidFill>
                <a:srgbClr val="445396"/>
              </a:solidFill>
              <a:ln w="19050">
                <a:solidFill>
                  <a:schemeClr val="lt1"/>
                </a:solidFill>
              </a:ln>
              <a:effectLst/>
            </c:spPr>
            <c:extLst>
              <c:ext xmlns:c16="http://schemas.microsoft.com/office/drawing/2014/chart" uri="{C3380CC4-5D6E-409C-BE32-E72D297353CC}">
                <c16:uniqueId val="{00000007-92B5-4EE8-A0CE-79F77A8CEDF3}"/>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92B5-4EE8-A0CE-79F77A8CEDF3}"/>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92B5-4EE8-A0CE-79F77A8CED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A52D-4E2D-9D60-8690F4ED6F78}"/>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A52D-4E2D-9D60-8690F4ED6F78}"/>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A52D-4E2D-9D60-8690F4ED6F78}"/>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A52D-4E2D-9D60-8690F4ED6F78}"/>
              </c:ext>
            </c:extLst>
          </c:dPt>
          <c:dPt>
            <c:idx val="4"/>
            <c:bubble3D val="0"/>
            <c:explosion val="10"/>
            <c:spPr>
              <a:solidFill>
                <a:srgbClr val="2B3E68"/>
              </a:solidFill>
              <a:ln w="19050">
                <a:solidFill>
                  <a:schemeClr val="lt1"/>
                </a:solidFill>
              </a:ln>
              <a:effectLst/>
            </c:spPr>
            <c:extLst>
              <c:ext xmlns:c16="http://schemas.microsoft.com/office/drawing/2014/chart" uri="{C3380CC4-5D6E-409C-BE32-E72D297353CC}">
                <c16:uniqueId val="{00000009-A52D-4E2D-9D60-8690F4ED6F78}"/>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A52D-4E2D-9D60-8690F4ED6F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F8643-5CD5-4178-94F1-C344127465A0}" type="datetimeFigureOut">
              <a:rPr lang="en-US" smtClean="0"/>
              <a:t>8/3/2021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DF9AE-57B9-4288-9EBE-406DB9F6F1D2}" type="slidenum">
              <a:rPr lang="en-US" smtClean="0"/>
              <a:t>‹#›</a:t>
            </a:fld>
            <a:endParaRPr lang="en-US" dirty="0"/>
          </a:p>
        </p:txBody>
      </p:sp>
    </p:spTree>
    <p:extLst>
      <p:ext uri="{BB962C8B-B14F-4D97-AF65-F5344CB8AC3E}">
        <p14:creationId xmlns:p14="http://schemas.microsoft.com/office/powerpoint/2010/main" val="35347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730BF-E4C2-D24D-B813-8B5462FB637A}"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1783672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10</a:t>
            </a:fld>
            <a:endParaRPr lang="en-US" dirty="0"/>
          </a:p>
        </p:txBody>
      </p:sp>
    </p:spTree>
    <p:extLst>
      <p:ext uri="{BB962C8B-B14F-4D97-AF65-F5344CB8AC3E}">
        <p14:creationId xmlns:p14="http://schemas.microsoft.com/office/powerpoint/2010/main" val="254543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Load your payer contracted rates in your PM system so you can compare what you got paid to what you should have been paid.  MGMA estimates that payers are underpaying anywhere from 7% to 11%.  If you don’t know how to load contracts in your PM system, reach out to your software vendor for instruction.  </a:t>
            </a:r>
          </a:p>
          <a:p>
            <a:r>
              <a:rPr lang="en-US" dirty="0"/>
              <a:t>At a minimum, you should be reviewing your top 25 CPT codes every quarter to see if you’re getting paid properly.  </a:t>
            </a:r>
          </a:p>
        </p:txBody>
      </p:sp>
      <p:sp>
        <p:nvSpPr>
          <p:cNvPr id="4" name="Slide Number Placeholder 3"/>
          <p:cNvSpPr>
            <a:spLocks noGrp="1"/>
          </p:cNvSpPr>
          <p:nvPr>
            <p:ph type="sldNum" sz="quarter" idx="5"/>
          </p:nvPr>
        </p:nvSpPr>
        <p:spPr/>
        <p:txBody>
          <a:bodyPr/>
          <a:lstStyle/>
          <a:p>
            <a:fld id="{CD2DF9AE-57B9-4288-9EBE-406DB9F6F1D2}" type="slidenum">
              <a:rPr lang="en-US" smtClean="0"/>
              <a:t>11</a:t>
            </a:fld>
            <a:endParaRPr lang="en-US" dirty="0"/>
          </a:p>
        </p:txBody>
      </p:sp>
    </p:spTree>
    <p:extLst>
      <p:ext uri="{BB962C8B-B14F-4D97-AF65-F5344CB8AC3E}">
        <p14:creationId xmlns:p14="http://schemas.microsoft.com/office/powerpoint/2010/main" val="402574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Roboto"/>
              </a:rPr>
              <a:t>NCDs</a:t>
            </a:r>
            <a:r>
              <a:rPr lang="en-US" b="0" i="0" dirty="0">
                <a:solidFill>
                  <a:srgbClr val="202124"/>
                </a:solidFill>
                <a:effectLst/>
                <a:latin typeface="Roboto"/>
              </a:rPr>
              <a:t> (National Coverage Determinations) and </a:t>
            </a:r>
            <a:r>
              <a:rPr lang="en-US" b="1" i="0" dirty="0">
                <a:solidFill>
                  <a:srgbClr val="202124"/>
                </a:solidFill>
                <a:effectLst/>
                <a:latin typeface="Roboto"/>
              </a:rPr>
              <a:t>LCDs</a:t>
            </a:r>
            <a:r>
              <a:rPr lang="en-US" b="0" i="0" dirty="0">
                <a:solidFill>
                  <a:srgbClr val="202124"/>
                </a:solidFill>
                <a:effectLst/>
                <a:latin typeface="Roboto"/>
              </a:rPr>
              <a:t> (Local Coverage Determinations) are decisions by Medicare and their administrative contractors that provide coverage information and determine whether services are reasonable and necessary on certain services offered by participating providers.</a:t>
            </a:r>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12</a:t>
            </a:fld>
            <a:endParaRPr lang="en-US" dirty="0"/>
          </a:p>
        </p:txBody>
      </p:sp>
    </p:spTree>
    <p:extLst>
      <p:ext uri="{BB962C8B-B14F-4D97-AF65-F5344CB8AC3E}">
        <p14:creationId xmlns:p14="http://schemas.microsoft.com/office/powerpoint/2010/main" val="412324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D2D2D"/>
                </a:solidFill>
                <a:effectLst/>
                <a:uLnTx/>
                <a:uFillTx/>
                <a:latin typeface="proxima-nova"/>
                <a:ea typeface="+mn-ea"/>
                <a:cs typeface="+mn-cs"/>
              </a:rPr>
              <a:t>For those healthcare leaders who reported an increase in denials, the average increase in denials was 17%.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D2D2D"/>
                </a:solidFill>
                <a:effectLst/>
                <a:uLnTx/>
                <a:uFillTx/>
                <a:latin typeface="proxima-nova"/>
                <a:ea typeface="+mn-ea"/>
                <a:cs typeface="+mn-cs"/>
              </a:rPr>
              <a:t>34% said 11% to 20% increase in denials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D2D2D"/>
                </a:solidFill>
                <a:effectLst/>
                <a:uLnTx/>
                <a:uFillTx/>
                <a:latin typeface="proxima-nova"/>
                <a:ea typeface="+mn-ea"/>
                <a:cs typeface="+mn-cs"/>
              </a:rPr>
              <a:t>12% said 21% to 30% increase in denials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br>
            <a:r>
              <a:rPr kumimoji="0" lang="en-US" sz="1200" b="0" i="0" u="none" strike="noStrike" kern="1200" cap="none" spc="0" normalizeH="0" baseline="0" noProof="0" dirty="0">
                <a:ln>
                  <a:noFill/>
                </a:ln>
                <a:solidFill>
                  <a:srgbClr val="2D2D2D"/>
                </a:solidFill>
                <a:effectLst/>
                <a:uLnTx/>
                <a:uFillTx/>
                <a:latin typeface="proxima-nova"/>
                <a:ea typeface="+mn-ea"/>
                <a:cs typeface="+mn-cs"/>
              </a:rPr>
              <a:t>The poll was conducted March 16, 2021, with 576 applicable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D2D2D"/>
              </a:solidFill>
              <a:effectLst/>
              <a:uLnTx/>
              <a:uFillTx/>
              <a:latin typeface="proxima-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D2D2D"/>
                </a:solidFill>
                <a:effectLst/>
                <a:uLnTx/>
                <a:uFillTx/>
                <a:latin typeface="proxima-nova"/>
                <a:ea typeface="+mn-ea"/>
                <a:cs typeface="+mn-cs"/>
              </a:rPr>
              <a:t>Some of the top denials were related to:  COVID-19 Codes / Telemedicine / Eligibility</a:t>
            </a:r>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endParaRPr>
          </a:p>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13</a:t>
            </a:fld>
            <a:endParaRPr lang="en-US" dirty="0"/>
          </a:p>
        </p:txBody>
      </p:sp>
    </p:spTree>
    <p:extLst>
      <p:ext uri="{BB962C8B-B14F-4D97-AF65-F5344CB8AC3E}">
        <p14:creationId xmlns:p14="http://schemas.microsoft.com/office/powerpoint/2010/main" val="133939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730BF-E4C2-D24D-B813-8B5462FB637A}"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286666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15</a:t>
            </a:fld>
            <a:endParaRPr lang="en-US" dirty="0"/>
          </a:p>
        </p:txBody>
      </p:sp>
    </p:spTree>
    <p:extLst>
      <p:ext uri="{BB962C8B-B14F-4D97-AF65-F5344CB8AC3E}">
        <p14:creationId xmlns:p14="http://schemas.microsoft.com/office/powerpoint/2010/main" val="82932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Tw Cen MT" panose="020B06020201040206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60600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17</a:t>
            </a:fld>
            <a:endParaRPr lang="en-US" dirty="0"/>
          </a:p>
        </p:txBody>
      </p:sp>
    </p:spTree>
    <p:extLst>
      <p:ext uri="{BB962C8B-B14F-4D97-AF65-F5344CB8AC3E}">
        <p14:creationId xmlns:p14="http://schemas.microsoft.com/office/powerpoint/2010/main" val="4254779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is responsible for providing the operational framework to establish accountability across departments</a:t>
            </a:r>
          </a:p>
        </p:txBody>
      </p:sp>
      <p:sp>
        <p:nvSpPr>
          <p:cNvPr id="4" name="Slide Number Placeholder 3"/>
          <p:cNvSpPr>
            <a:spLocks noGrp="1"/>
          </p:cNvSpPr>
          <p:nvPr>
            <p:ph type="sldNum" sz="quarter" idx="5"/>
          </p:nvPr>
        </p:nvSpPr>
        <p:spPr/>
        <p:txBody>
          <a:bodyPr/>
          <a:lstStyle/>
          <a:p>
            <a:fld id="{CD2DF9AE-57B9-4288-9EBE-406DB9F6F1D2}" type="slidenum">
              <a:rPr lang="en-US" smtClean="0"/>
              <a:t>18</a:t>
            </a:fld>
            <a:endParaRPr lang="en-US" dirty="0"/>
          </a:p>
        </p:txBody>
      </p:sp>
    </p:spTree>
    <p:extLst>
      <p:ext uri="{BB962C8B-B14F-4D97-AF65-F5344CB8AC3E}">
        <p14:creationId xmlns:p14="http://schemas.microsoft.com/office/powerpoint/2010/main" val="97483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19</a:t>
            </a:fld>
            <a:endParaRPr lang="en-US" dirty="0"/>
          </a:p>
        </p:txBody>
      </p:sp>
    </p:spTree>
    <p:extLst>
      <p:ext uri="{BB962C8B-B14F-4D97-AF65-F5344CB8AC3E}">
        <p14:creationId xmlns:p14="http://schemas.microsoft.com/office/powerpoint/2010/main" val="279233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2</a:t>
            </a:fld>
            <a:endParaRPr lang="en-US" dirty="0"/>
          </a:p>
        </p:txBody>
      </p:sp>
    </p:spTree>
    <p:extLst>
      <p:ext uri="{BB962C8B-B14F-4D97-AF65-F5344CB8AC3E}">
        <p14:creationId xmlns:p14="http://schemas.microsoft.com/office/powerpoint/2010/main" val="490962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730BF-E4C2-D24D-B813-8B5462FB637A}"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128913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21</a:t>
            </a:fld>
            <a:endParaRPr lang="en-US" dirty="0"/>
          </a:p>
        </p:txBody>
      </p:sp>
    </p:spTree>
    <p:extLst>
      <p:ext uri="{BB962C8B-B14F-4D97-AF65-F5344CB8AC3E}">
        <p14:creationId xmlns:p14="http://schemas.microsoft.com/office/powerpoint/2010/main" val="3219507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FE93B-F254-4401-984A-7E97C9457B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00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Tw Cen MT" panose="020B06020201040206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365295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4</a:t>
            </a:fld>
            <a:endParaRPr lang="en-US" dirty="0"/>
          </a:p>
        </p:txBody>
      </p:sp>
    </p:spTree>
    <p:extLst>
      <p:ext uri="{BB962C8B-B14F-4D97-AF65-F5344CB8AC3E}">
        <p14:creationId xmlns:p14="http://schemas.microsoft.com/office/powerpoint/2010/main" val="249208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DFE592-0DE1-440F-B3A3-27DCD1BE48B8}"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114273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in the group that doesn’t have one, consider using reimbursement analysis reports from your practice management system to identify why your claims are being denied.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these denials to feed information back into the process to avoid them in the future. For example, use coding denials to enhance your scrubbing tools and rules engines. </a:t>
            </a:r>
          </a:p>
          <a:p>
            <a:endParaRPr lang="en-US" dirty="0"/>
          </a:p>
          <a:p>
            <a:pPr marL="0" lvl="0" indent="0" algn="l" rtl="0">
              <a:spcBef>
                <a:spcPts val="0"/>
              </a:spcBef>
              <a:spcAft>
                <a:spcPts val="0"/>
              </a:spcAft>
              <a:buNone/>
            </a:pPr>
            <a:endParaRPr dirty="0"/>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Tw Cen MT" panose="020B06020201040206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164679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7</a:t>
            </a:fld>
            <a:endParaRPr lang="en-US" dirty="0"/>
          </a:p>
        </p:txBody>
      </p:sp>
    </p:spTree>
    <p:extLst>
      <p:ext uri="{BB962C8B-B14F-4D97-AF65-F5344CB8AC3E}">
        <p14:creationId xmlns:p14="http://schemas.microsoft.com/office/powerpoint/2010/main" val="64749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8</a:t>
            </a:fld>
            <a:endParaRPr lang="en-US" dirty="0"/>
          </a:p>
        </p:txBody>
      </p:sp>
    </p:spTree>
    <p:extLst>
      <p:ext uri="{BB962C8B-B14F-4D97-AF65-F5344CB8AC3E}">
        <p14:creationId xmlns:p14="http://schemas.microsoft.com/office/powerpoint/2010/main" val="95021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DF9AE-57B9-4288-9EBE-406DB9F6F1D2}" type="slidenum">
              <a:rPr lang="en-US" smtClean="0"/>
              <a:t>9</a:t>
            </a:fld>
            <a:endParaRPr lang="en-US" dirty="0"/>
          </a:p>
        </p:txBody>
      </p:sp>
    </p:spTree>
    <p:extLst>
      <p:ext uri="{BB962C8B-B14F-4D97-AF65-F5344CB8AC3E}">
        <p14:creationId xmlns:p14="http://schemas.microsoft.com/office/powerpoint/2010/main" val="4044483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30.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7.svg"/><Relationship Id="rId5" Type="http://schemas.openxmlformats.org/officeDocument/2006/relationships/image" Target="../media/image24.png"/><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Master" Target="../slideMasters/slideMaster3.xml"/><Relationship Id="rId6" Type="http://schemas.openxmlformats.org/officeDocument/2006/relationships/image" Target="../media/image7.svg"/><Relationship Id="rId5" Type="http://schemas.openxmlformats.org/officeDocument/2006/relationships/image" Target="../media/image26.png"/><Relationship Id="rId4" Type="http://schemas.openxmlformats.org/officeDocument/2006/relationships/image" Target="../media/image5.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g"/><Relationship Id="rId1" Type="http://schemas.openxmlformats.org/officeDocument/2006/relationships/slideMaster" Target="../slideMasters/slideMaster3.xml"/><Relationship Id="rId6" Type="http://schemas.openxmlformats.org/officeDocument/2006/relationships/image" Target="../media/image7.svg"/><Relationship Id="rId5" Type="http://schemas.openxmlformats.org/officeDocument/2006/relationships/image" Target="../media/image26.png"/><Relationship Id="rId4" Type="http://schemas.openxmlformats.org/officeDocument/2006/relationships/image" Target="../media/image5.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2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2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pic>
        <p:nvPicPr>
          <p:cNvPr id="4" name="Graphic 3">
            <a:extLst>
              <a:ext uri="{FF2B5EF4-FFF2-40B4-BE49-F238E27FC236}">
                <a16:creationId xmlns:a16="http://schemas.microsoft.com/office/drawing/2014/main" id="{8A9D6ED8-82DF-384C-A555-E9B33C1FD8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2001" y="5995768"/>
            <a:ext cx="3994332" cy="487229"/>
          </a:xfrm>
          <a:prstGeom prst="rect">
            <a:avLst/>
          </a:prstGeom>
        </p:spPr>
      </p:pic>
      <p:pic>
        <p:nvPicPr>
          <p:cNvPr id="17" name="Graphic 16">
            <a:extLst>
              <a:ext uri="{FF2B5EF4-FFF2-40B4-BE49-F238E27FC236}">
                <a16:creationId xmlns:a16="http://schemas.microsoft.com/office/drawing/2014/main" id="{2380B98D-2F66-9A41-AC70-25A84141EAE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933" y="601162"/>
            <a:ext cx="12192000" cy="1012716"/>
          </a:xfrm>
          <a:prstGeom prst="rect">
            <a:avLst/>
          </a:prstGeom>
        </p:spPr>
      </p:pic>
    </p:spTree>
    <p:extLst>
      <p:ext uri="{BB962C8B-B14F-4D97-AF65-F5344CB8AC3E}">
        <p14:creationId xmlns:p14="http://schemas.microsoft.com/office/powerpoint/2010/main" val="394214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142877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marL="685166" indent="-228389">
              <a:buFont typeface="System Font Regular"/>
              <a:buChar char="–"/>
              <a:defRPr>
                <a:solidFill>
                  <a:schemeClr val="bg1"/>
                </a:solidFill>
              </a:defRPr>
            </a:lvl2pPr>
            <a:lvl3pPr>
              <a:defRPr>
                <a:solidFill>
                  <a:schemeClr val="bg1"/>
                </a:solidFill>
              </a:defRPr>
            </a:lvl3pPr>
            <a:lvl4pPr marL="1598720" indent="-228389">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01FB23D8-32CB-BF43-A460-CBF69CB5674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6" name="Graphic 5">
            <a:extLst>
              <a:ext uri="{FF2B5EF4-FFF2-40B4-BE49-F238E27FC236}">
                <a16:creationId xmlns:a16="http://schemas.microsoft.com/office/drawing/2014/main" id="{018DF488-4752-C340-ACD5-C3261101A1A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7" name="TextBox 6">
            <a:extLst>
              <a:ext uri="{FF2B5EF4-FFF2-40B4-BE49-F238E27FC236}">
                <a16:creationId xmlns:a16="http://schemas.microsoft.com/office/drawing/2014/main" id="{BF0F447B-9E78-CB47-A9AD-B3D61E99EE5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178465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
        <p:nvSpPr>
          <p:cNvPr id="6" name="TextBox 5">
            <a:extLst>
              <a:ext uri="{FF2B5EF4-FFF2-40B4-BE49-F238E27FC236}">
                <a16:creationId xmlns:a16="http://schemas.microsoft.com/office/drawing/2014/main" id="{87A6B2FF-6894-3B4A-B054-BF96237AF8B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7" name="Graphic 6">
            <a:extLst>
              <a:ext uri="{FF2B5EF4-FFF2-40B4-BE49-F238E27FC236}">
                <a16:creationId xmlns:a16="http://schemas.microsoft.com/office/drawing/2014/main" id="{CE200ACB-BC04-C34F-AFF4-729D46BF4A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8" name="TextBox 7">
            <a:extLst>
              <a:ext uri="{FF2B5EF4-FFF2-40B4-BE49-F238E27FC236}">
                <a16:creationId xmlns:a16="http://schemas.microsoft.com/office/drawing/2014/main" id="{CC9BF2E5-BFE4-B248-81D2-9B76A07A0B2E}"/>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57242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Eyebrow and Title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43641"/>
            <a:ext cx="11582400" cy="609036"/>
          </a:xfrm>
        </p:spPr>
        <p:txBody>
          <a:bodyPr/>
          <a:lstStyle>
            <a:lvl1pPr>
              <a:defRPr>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365126"/>
            <a:ext cx="11582400" cy="359502"/>
          </a:xfrm>
        </p:spPr>
        <p:txBody>
          <a:bodyPr>
            <a:noAutofit/>
          </a:bodyPr>
          <a:lstStyle>
            <a:lvl1pPr marL="0" indent="0">
              <a:buNone/>
              <a:defRPr sz="1599" b="1" cap="all" spc="400" baseline="0">
                <a:solidFill>
                  <a:schemeClr val="accent6"/>
                </a:solidFill>
              </a:defRPr>
            </a:lvl1pPr>
          </a:lstStyle>
          <a:p>
            <a:pPr lvl="0"/>
            <a:r>
              <a:rPr lang="en-US"/>
              <a:t>Click to edit Master text styles</a:t>
            </a:r>
          </a:p>
        </p:txBody>
      </p:sp>
      <p:sp>
        <p:nvSpPr>
          <p:cNvPr id="6" name="TextBox 5">
            <a:extLst>
              <a:ext uri="{FF2B5EF4-FFF2-40B4-BE49-F238E27FC236}">
                <a16:creationId xmlns:a16="http://schemas.microsoft.com/office/drawing/2014/main" id="{87A6B2FF-6894-3B4A-B054-BF96237AF8B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7" name="Graphic 6">
            <a:extLst>
              <a:ext uri="{FF2B5EF4-FFF2-40B4-BE49-F238E27FC236}">
                <a16:creationId xmlns:a16="http://schemas.microsoft.com/office/drawing/2014/main" id="{CE200ACB-BC04-C34F-AFF4-729D46BF4A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8" name="TextBox 7">
            <a:extLst>
              <a:ext uri="{FF2B5EF4-FFF2-40B4-BE49-F238E27FC236}">
                <a16:creationId xmlns:a16="http://schemas.microsoft.com/office/drawing/2014/main" id="{CC9BF2E5-BFE4-B248-81D2-9B76A07A0B2E}"/>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9362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Only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66704862-6258-C74C-BDFB-B121DFF3151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E3F5658-FFCB-B347-92B3-4FA2BF30C2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extBox 8">
            <a:extLst>
              <a:ext uri="{FF2B5EF4-FFF2-40B4-BE49-F238E27FC236}">
                <a16:creationId xmlns:a16="http://schemas.microsoft.com/office/drawing/2014/main" id="{5970E7D6-39B8-BB45-BA1A-52F37F9FA06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426434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Only - Small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582400" cy="462867"/>
          </a:xfrm>
        </p:spPr>
        <p:txBody>
          <a:bodyPr/>
          <a:lstStyle>
            <a:lvl1pPr algn="ctr">
              <a:defRPr sz="2398">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66704862-6258-C74C-BDFB-B121DFF3151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E3F5658-FFCB-B347-92B3-4FA2BF30C2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extBox 8">
            <a:extLst>
              <a:ext uri="{FF2B5EF4-FFF2-40B4-BE49-F238E27FC236}">
                <a16:creationId xmlns:a16="http://schemas.microsoft.com/office/drawing/2014/main" id="{5970E7D6-39B8-BB45-BA1A-52F37F9FA06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45286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lank - Dark">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704862-6258-C74C-BDFB-B121DFF3151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E3F5658-FFCB-B347-92B3-4FA2BF30C2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5" name="TextBox 4">
            <a:extLst>
              <a:ext uri="{FF2B5EF4-FFF2-40B4-BE49-F238E27FC236}">
                <a16:creationId xmlns:a16="http://schemas.microsoft.com/office/drawing/2014/main" id="{25D0B54B-D0CC-AE45-86E2-0CCCB87A53AD}"/>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113200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Photo Large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4072128" y="-1"/>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3048000" cy="1810117"/>
          </a:xfrm>
        </p:spPr>
        <p:txBody>
          <a:bodyPr anchor="b" anchorCtr="0">
            <a:noAutofit/>
          </a:bodyPr>
          <a:lstStyle>
            <a:lvl1pPr>
              <a:defRPr sz="4263" b="0">
                <a:solidFill>
                  <a:schemeClr val="bg1"/>
                </a:solidFill>
              </a:defRPr>
            </a:lvl1pPr>
          </a:lstStyle>
          <a:p>
            <a:r>
              <a:rPr lang="en-US"/>
              <a:t>Click to edit Master title style</a:t>
            </a:r>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463551" y="2595023"/>
            <a:ext cx="304800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5A58A27-02CE-014B-A809-B5D0E3087F33}"/>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1242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hoto Medium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6096000" y="-1"/>
            <a:ext cx="6096000"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5120640" cy="1810117"/>
          </a:xfrm>
        </p:spPr>
        <p:txBody>
          <a:bodyPr anchor="b" anchorCtr="0">
            <a:noAutofit/>
          </a:bodyPr>
          <a:lstStyle>
            <a:lvl1pPr>
              <a:defRPr b="0">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FA5D135F-EF16-F842-B513-024A20C19F84}"/>
              </a:ext>
            </a:extLst>
          </p:cNvPr>
          <p:cNvSpPr>
            <a:spLocks noGrp="1"/>
          </p:cNvSpPr>
          <p:nvPr>
            <p:ph type="body" sz="quarter" idx="11"/>
          </p:nvPr>
        </p:nvSpPr>
        <p:spPr>
          <a:xfrm>
            <a:off x="463551" y="2595023"/>
            <a:ext cx="512064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F2DBACC0-8ACF-3F48-9D99-711F8C7BF800}"/>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17656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hoto Small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8132064" y="254"/>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7071360" cy="1810117"/>
          </a:xfrm>
        </p:spPr>
        <p:txBody>
          <a:bodyPr anchor="b" anchorCtr="0">
            <a:noAutofit/>
          </a:bodyPr>
          <a:lstStyle>
            <a:lvl1pPr>
              <a:defRPr b="0">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0A8C63CB-A250-EC4F-A0F2-49F4AD9E31FC}"/>
              </a:ext>
            </a:extLst>
          </p:cNvPr>
          <p:cNvSpPr>
            <a:spLocks noGrp="1"/>
          </p:cNvSpPr>
          <p:nvPr>
            <p:ph type="body" sz="quarter" idx="11"/>
          </p:nvPr>
        </p:nvSpPr>
        <p:spPr>
          <a:xfrm>
            <a:off x="463551" y="2595023"/>
            <a:ext cx="707136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F981F437-B219-1E46-AFCE-0FFFE51C3804}"/>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2513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Photo Small Left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4" name="Title 2">
            <a:extLst>
              <a:ext uri="{FF2B5EF4-FFF2-40B4-BE49-F238E27FC236}">
                <a16:creationId xmlns:a16="http://schemas.microsoft.com/office/drawing/2014/main" id="{B5FA7088-FE51-524E-A82F-3861B17A9483}"/>
              </a:ext>
            </a:extLst>
          </p:cNvPr>
          <p:cNvSpPr>
            <a:spLocks noGrp="1"/>
          </p:cNvSpPr>
          <p:nvPr>
            <p:ph type="title"/>
          </p:nvPr>
        </p:nvSpPr>
        <p:spPr>
          <a:xfrm>
            <a:off x="4614911" y="529597"/>
            <a:ext cx="7071360" cy="1810117"/>
          </a:xfrm>
        </p:spPr>
        <p:txBody>
          <a:bodyPr anchor="b" anchorCtr="0">
            <a:noAutofit/>
          </a:bodyPr>
          <a:lstStyle>
            <a:lvl1pPr>
              <a:defRPr b="0">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5137289-463B-334D-A881-EC255A77B6F1}"/>
              </a:ext>
            </a:extLst>
          </p:cNvPr>
          <p:cNvSpPr>
            <a:spLocks noGrp="1"/>
          </p:cNvSpPr>
          <p:nvPr>
            <p:ph type="body" sz="quarter" idx="11"/>
          </p:nvPr>
        </p:nvSpPr>
        <p:spPr>
          <a:xfrm>
            <a:off x="4614636" y="2595023"/>
            <a:ext cx="707136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6EBE3FCC-DF58-CD4B-BB19-D90406C8858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7" name="Graphic 6">
            <a:extLst>
              <a:ext uri="{FF2B5EF4-FFF2-40B4-BE49-F238E27FC236}">
                <a16:creationId xmlns:a16="http://schemas.microsoft.com/office/drawing/2014/main" id="{7BD0F21F-2A58-6448-8078-C03155CA78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Tree>
    <p:extLst>
      <p:ext uri="{BB962C8B-B14F-4D97-AF65-F5344CB8AC3E}">
        <p14:creationId xmlns:p14="http://schemas.microsoft.com/office/powerpoint/2010/main" val="361120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yebrow and 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750592"/>
            <a:ext cx="11582400" cy="609036"/>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365126"/>
            <a:ext cx="11582400" cy="359502"/>
          </a:xfrm>
        </p:spPr>
        <p:txBody>
          <a:bodyPr>
            <a:noAutofit/>
          </a:bodyPr>
          <a:lstStyle>
            <a:lvl1pPr marL="0" indent="0">
              <a:buNone/>
              <a:defRPr sz="1599" b="1" cap="all" spc="400" baseline="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23262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Photo Medium Left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1"/>
            <a:ext cx="6096000" cy="6858000"/>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3AD08395-DAA7-C54A-A8EC-B2405B27C601}"/>
              </a:ext>
            </a:extLst>
          </p:cNvPr>
          <p:cNvSpPr>
            <a:spLocks noGrp="1"/>
          </p:cNvSpPr>
          <p:nvPr>
            <p:ph type="title"/>
          </p:nvPr>
        </p:nvSpPr>
        <p:spPr>
          <a:xfrm>
            <a:off x="6603363" y="529597"/>
            <a:ext cx="5120640" cy="1810117"/>
          </a:xfrm>
        </p:spPr>
        <p:txBody>
          <a:bodyPr anchor="b" anchorCtr="0">
            <a:noAutofit/>
          </a:bodyPr>
          <a:lstStyle>
            <a:lvl1pPr>
              <a:defRPr b="0">
                <a:solidFill>
                  <a:schemeClr val="bg1"/>
                </a:solidFill>
              </a:defRPr>
            </a:lvl1pPr>
          </a:lstStyle>
          <a:p>
            <a:r>
              <a:rPr lang="en-US"/>
              <a:t>Click to edit Master title style</a:t>
            </a:r>
          </a:p>
        </p:txBody>
      </p:sp>
      <p:sp>
        <p:nvSpPr>
          <p:cNvPr id="4" name="Text Placeholder 4">
            <a:extLst>
              <a:ext uri="{FF2B5EF4-FFF2-40B4-BE49-F238E27FC236}">
                <a16:creationId xmlns:a16="http://schemas.microsoft.com/office/drawing/2014/main" id="{E47F412D-0D6B-A04B-B103-E95AC930D117}"/>
              </a:ext>
            </a:extLst>
          </p:cNvPr>
          <p:cNvSpPr>
            <a:spLocks noGrp="1"/>
          </p:cNvSpPr>
          <p:nvPr>
            <p:ph type="body" sz="quarter" idx="11"/>
          </p:nvPr>
        </p:nvSpPr>
        <p:spPr>
          <a:xfrm>
            <a:off x="6603088" y="2595023"/>
            <a:ext cx="512064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636696BF-FD2A-1740-881D-954A46654797}"/>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6" name="Graphic 5">
            <a:extLst>
              <a:ext uri="{FF2B5EF4-FFF2-40B4-BE49-F238E27FC236}">
                <a16:creationId xmlns:a16="http://schemas.microsoft.com/office/drawing/2014/main" id="{6607FA37-7799-8746-917A-F3D47AB0709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Tree>
    <p:extLst>
      <p:ext uri="{BB962C8B-B14F-4D97-AF65-F5344CB8AC3E}">
        <p14:creationId xmlns:p14="http://schemas.microsoft.com/office/powerpoint/2010/main" val="17036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Photo Large Left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8649876" y="529597"/>
            <a:ext cx="3048000" cy="1810117"/>
          </a:xfrm>
        </p:spPr>
        <p:txBody>
          <a:bodyPr anchor="b" anchorCtr="0">
            <a:noAutofit/>
          </a:bodyPr>
          <a:lstStyle>
            <a:lvl1pPr>
              <a:defRPr sz="4263" b="0">
                <a:solidFill>
                  <a:schemeClr val="bg1"/>
                </a:solidFill>
              </a:defRPr>
            </a:lvl1pPr>
          </a:lstStyle>
          <a:p>
            <a:r>
              <a:rPr lang="en-US"/>
              <a:t>Click to edit Master title style</a:t>
            </a:r>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8649601" y="2595023"/>
            <a:ext cx="304800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69D64D7F-338A-6C48-8B86-0E1E6FD0D41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6" name="Graphic 5">
            <a:extLst>
              <a:ext uri="{FF2B5EF4-FFF2-40B4-BE49-F238E27FC236}">
                <a16:creationId xmlns:a16="http://schemas.microsoft.com/office/drawing/2014/main" id="{68AC92A1-3507-0A45-AC42-A1D394D17C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Tree>
    <p:extLst>
      <p:ext uri="{BB962C8B-B14F-4D97-AF65-F5344CB8AC3E}">
        <p14:creationId xmlns:p14="http://schemas.microsoft.com/office/powerpoint/2010/main" val="70333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ADC202-8B66-DF4F-A6E2-A8EEF8FBE5D2}"/>
              </a:ext>
            </a:extLst>
          </p:cNvPr>
          <p:cNvSpPr/>
          <p:nvPr userDrawn="1"/>
        </p:nvSpPr>
        <p:spPr>
          <a:xfrm>
            <a:off x="0" y="1"/>
            <a:ext cx="12192000" cy="6858000"/>
          </a:xfrm>
          <a:prstGeom prst="rect">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 name="Rectangle 4">
            <a:extLst>
              <a:ext uri="{FF2B5EF4-FFF2-40B4-BE49-F238E27FC236}">
                <a16:creationId xmlns:a16="http://schemas.microsoft.com/office/drawing/2014/main" id="{C6A5ED1F-5D17-B245-91A7-5EFAC56633BD}"/>
              </a:ext>
            </a:extLst>
          </p:cNvPr>
          <p:cNvSpPr/>
          <p:nvPr userDrawn="1"/>
        </p:nvSpPr>
        <p:spPr>
          <a:xfrm>
            <a:off x="609600" y="609162"/>
            <a:ext cx="10972800" cy="563967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6" name="Graphic 5">
            <a:extLst>
              <a:ext uri="{FF2B5EF4-FFF2-40B4-BE49-F238E27FC236}">
                <a16:creationId xmlns:a16="http://schemas.microsoft.com/office/drawing/2014/main" id="{089EA58D-A6AE-A447-BA13-01F41D7024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00" y="1294202"/>
            <a:ext cx="762000" cy="507530"/>
          </a:xfrm>
          <a:prstGeom prst="rect">
            <a:avLst/>
          </a:prstGeom>
        </p:spPr>
      </p:pic>
      <p:sp>
        <p:nvSpPr>
          <p:cNvPr id="8" name="Text Placeholder 7">
            <a:extLst>
              <a:ext uri="{FF2B5EF4-FFF2-40B4-BE49-F238E27FC236}">
                <a16:creationId xmlns:a16="http://schemas.microsoft.com/office/drawing/2014/main" id="{E3390CB6-9232-1442-BC61-9F87A5100C12}"/>
              </a:ext>
            </a:extLst>
          </p:cNvPr>
          <p:cNvSpPr>
            <a:spLocks noGrp="1"/>
          </p:cNvSpPr>
          <p:nvPr>
            <p:ph type="body" sz="quarter" idx="10"/>
          </p:nvPr>
        </p:nvSpPr>
        <p:spPr>
          <a:xfrm>
            <a:off x="1149350" y="2267962"/>
            <a:ext cx="9893300" cy="3514645"/>
          </a:xfrm>
        </p:spPr>
        <p:txBody>
          <a:bodyPr anchor="ctr">
            <a:normAutofit/>
          </a:bodyPr>
          <a:lstStyle>
            <a:lvl1pPr marL="0" indent="0" algn="ctr">
              <a:buNone/>
              <a:defRPr sz="3730">
                <a:solidFill>
                  <a:schemeClr val="bg1"/>
                </a:solidFill>
              </a:defRPr>
            </a:lvl1pPr>
            <a:lvl2pPr marL="456777" indent="0" algn="ctr">
              <a:buNone/>
              <a:defRPr/>
            </a:lvl2pPr>
            <a:lvl3pPr marL="913554" indent="0" algn="ctr">
              <a:buNone/>
              <a:defRPr/>
            </a:lvl3pPr>
            <a:lvl4pPr marL="1370331" indent="0" algn="ctr">
              <a:buNone/>
              <a:defRPr/>
            </a:lvl4pPr>
            <a:lvl5pPr marL="1827108" indent="0" algn="ctr">
              <a:buNone/>
              <a:defRPr/>
            </a:lvl5pPr>
          </a:lstStyle>
          <a:p>
            <a:pPr lvl="0"/>
            <a:r>
              <a:rPr lang="en-US"/>
              <a:t>Click to edit Master text styles</a:t>
            </a:r>
          </a:p>
        </p:txBody>
      </p:sp>
    </p:spTree>
    <p:extLst>
      <p:ext uri="{BB962C8B-B14F-4D97-AF65-F5344CB8AC3E}">
        <p14:creationId xmlns:p14="http://schemas.microsoft.com/office/powerpoint/2010/main" val="355206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loser">
    <p:bg>
      <p:bgPr>
        <a:solidFill>
          <a:schemeClr val="tx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5343E28-A854-2641-BA8E-3504385A29BA}"/>
              </a:ext>
            </a:extLst>
          </p:cNvPr>
          <p:cNvGrpSpPr/>
          <p:nvPr userDrawn="1"/>
        </p:nvGrpSpPr>
        <p:grpSpPr>
          <a:xfrm>
            <a:off x="6567432" y="2177983"/>
            <a:ext cx="3193252" cy="2465916"/>
            <a:chOff x="4925575" y="1395734"/>
            <a:chExt cx="2394939" cy="1851150"/>
          </a:xfrm>
        </p:grpSpPr>
        <p:sp>
          <p:nvSpPr>
            <p:cNvPr id="20" name="Rectangle 19">
              <a:extLst>
                <a:ext uri="{FF2B5EF4-FFF2-40B4-BE49-F238E27FC236}">
                  <a16:creationId xmlns:a16="http://schemas.microsoft.com/office/drawing/2014/main" id="{4325C74D-C72B-6C4B-AF5C-49502698D5E0}"/>
                </a:ext>
              </a:extLst>
            </p:cNvPr>
            <p:cNvSpPr/>
            <p:nvPr userDrawn="1"/>
          </p:nvSpPr>
          <p:spPr>
            <a:xfrm>
              <a:off x="5461063" y="1906872"/>
              <a:ext cx="1408992"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facebook.com/allscripts</a:t>
              </a:r>
            </a:p>
          </p:txBody>
        </p:sp>
        <p:pic>
          <p:nvPicPr>
            <p:cNvPr id="21" name="Picture 20">
              <a:extLst>
                <a:ext uri="{FF2B5EF4-FFF2-40B4-BE49-F238E27FC236}">
                  <a16:creationId xmlns:a16="http://schemas.microsoft.com/office/drawing/2014/main" id="{3A8D655D-CEEC-FE4E-BF04-1387727DD8AD}"/>
                </a:ext>
              </a:extLst>
            </p:cNvPr>
            <p:cNvPicPr>
              <a:picLocks noChangeAspect="1"/>
            </p:cNvPicPr>
            <p:nvPr userDrawn="1"/>
          </p:nvPicPr>
          <p:blipFill>
            <a:blip r:embed="rId2"/>
            <a:stretch>
              <a:fillRect/>
            </a:stretch>
          </p:blipFill>
          <p:spPr>
            <a:xfrm>
              <a:off x="4925575" y="1893553"/>
              <a:ext cx="280555" cy="280555"/>
            </a:xfrm>
            <a:prstGeom prst="rect">
              <a:avLst/>
            </a:prstGeom>
          </p:spPr>
        </p:pic>
        <p:sp>
          <p:nvSpPr>
            <p:cNvPr id="22" name="Rectangle 21">
              <a:extLst>
                <a:ext uri="{FF2B5EF4-FFF2-40B4-BE49-F238E27FC236}">
                  <a16:creationId xmlns:a16="http://schemas.microsoft.com/office/drawing/2014/main" id="{F8907063-DF6E-6E43-9F6F-05A4F7023823}"/>
                </a:ext>
              </a:extLst>
            </p:cNvPr>
            <p:cNvSpPr/>
            <p:nvPr userDrawn="1"/>
          </p:nvSpPr>
          <p:spPr>
            <a:xfrm>
              <a:off x="5461063" y="2979648"/>
              <a:ext cx="836912"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allscripts.com</a:t>
              </a:r>
            </a:p>
          </p:txBody>
        </p:sp>
        <p:pic>
          <p:nvPicPr>
            <p:cNvPr id="23" name="Picture 22">
              <a:extLst>
                <a:ext uri="{FF2B5EF4-FFF2-40B4-BE49-F238E27FC236}">
                  <a16:creationId xmlns:a16="http://schemas.microsoft.com/office/drawing/2014/main" id="{ADB8C2CC-C902-294E-AE72-21695FFF5B92}"/>
                </a:ext>
              </a:extLst>
            </p:cNvPr>
            <p:cNvPicPr>
              <a:picLocks noChangeAspect="1"/>
            </p:cNvPicPr>
            <p:nvPr userDrawn="1"/>
          </p:nvPicPr>
          <p:blipFill>
            <a:blip r:embed="rId3"/>
            <a:stretch>
              <a:fillRect/>
            </a:stretch>
          </p:blipFill>
          <p:spPr>
            <a:xfrm>
              <a:off x="4925575" y="2966329"/>
              <a:ext cx="280555" cy="280555"/>
            </a:xfrm>
            <a:prstGeom prst="rect">
              <a:avLst/>
            </a:prstGeom>
          </p:spPr>
        </p:pic>
        <p:sp>
          <p:nvSpPr>
            <p:cNvPr id="24" name="Rectangle 23">
              <a:extLst>
                <a:ext uri="{FF2B5EF4-FFF2-40B4-BE49-F238E27FC236}">
                  <a16:creationId xmlns:a16="http://schemas.microsoft.com/office/drawing/2014/main" id="{1CD664CE-246E-2A43-81C4-398622203982}"/>
                </a:ext>
              </a:extLst>
            </p:cNvPr>
            <p:cNvSpPr/>
            <p:nvPr userDrawn="1"/>
          </p:nvSpPr>
          <p:spPr>
            <a:xfrm>
              <a:off x="5461063" y="1395734"/>
              <a:ext cx="736019"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@allscripts</a:t>
              </a:r>
            </a:p>
          </p:txBody>
        </p:sp>
        <p:pic>
          <p:nvPicPr>
            <p:cNvPr id="25" name="Picture 24">
              <a:extLst>
                <a:ext uri="{FF2B5EF4-FFF2-40B4-BE49-F238E27FC236}">
                  <a16:creationId xmlns:a16="http://schemas.microsoft.com/office/drawing/2014/main" id="{8128B500-64FB-E44E-AB87-C201AA3886BD}"/>
                </a:ext>
              </a:extLst>
            </p:cNvPr>
            <p:cNvPicPr>
              <a:picLocks noChangeAspect="1"/>
            </p:cNvPicPr>
            <p:nvPr userDrawn="1"/>
          </p:nvPicPr>
          <p:blipFill>
            <a:blip r:embed="rId4"/>
            <a:stretch>
              <a:fillRect/>
            </a:stretch>
          </p:blipFill>
          <p:spPr>
            <a:xfrm>
              <a:off x="4925575" y="1407665"/>
              <a:ext cx="280555" cy="230055"/>
            </a:xfrm>
            <a:prstGeom prst="rect">
              <a:avLst/>
            </a:prstGeom>
          </p:spPr>
        </p:pic>
        <p:pic>
          <p:nvPicPr>
            <p:cNvPr id="26" name="Picture 25">
              <a:extLst>
                <a:ext uri="{FF2B5EF4-FFF2-40B4-BE49-F238E27FC236}">
                  <a16:creationId xmlns:a16="http://schemas.microsoft.com/office/drawing/2014/main" id="{11B95E05-816F-C94E-A2FA-B4A36E703E62}"/>
                </a:ext>
              </a:extLst>
            </p:cNvPr>
            <p:cNvPicPr>
              <a:picLocks noChangeAspect="1"/>
            </p:cNvPicPr>
            <p:nvPr userDrawn="1"/>
          </p:nvPicPr>
          <p:blipFill>
            <a:blip r:embed="rId5"/>
            <a:stretch>
              <a:fillRect/>
            </a:stretch>
          </p:blipFill>
          <p:spPr>
            <a:xfrm>
              <a:off x="4925575" y="2429941"/>
              <a:ext cx="280555" cy="280555"/>
            </a:xfrm>
            <a:prstGeom prst="rect">
              <a:avLst/>
            </a:prstGeom>
          </p:spPr>
        </p:pic>
        <p:sp>
          <p:nvSpPr>
            <p:cNvPr id="27" name="Rectangle 26">
              <a:extLst>
                <a:ext uri="{FF2B5EF4-FFF2-40B4-BE49-F238E27FC236}">
                  <a16:creationId xmlns:a16="http://schemas.microsoft.com/office/drawing/2014/main" id="{B007CDCC-8503-BF44-8DB5-BB997143CF3E}"/>
                </a:ext>
              </a:extLst>
            </p:cNvPr>
            <p:cNvSpPr/>
            <p:nvPr userDrawn="1"/>
          </p:nvSpPr>
          <p:spPr>
            <a:xfrm>
              <a:off x="5461063" y="2443260"/>
              <a:ext cx="1859451"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linkedin.com/company/allscripts</a:t>
              </a:r>
            </a:p>
          </p:txBody>
        </p:sp>
      </p:grpSp>
      <p:pic>
        <p:nvPicPr>
          <p:cNvPr id="12" name="Picture 11">
            <a:extLst>
              <a:ext uri="{FF2B5EF4-FFF2-40B4-BE49-F238E27FC236}">
                <a16:creationId xmlns:a16="http://schemas.microsoft.com/office/drawing/2014/main" id="{29E762E4-1BB8-8C4F-B7E5-AD0D196C177C}"/>
              </a:ext>
            </a:extLst>
          </p:cNvPr>
          <p:cNvPicPr>
            <a:picLocks noChangeAspect="1"/>
          </p:cNvPicPr>
          <p:nvPr userDrawn="1"/>
        </p:nvPicPr>
        <p:blipFill>
          <a:blip r:embed="rId6"/>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121402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U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18" y="4658466"/>
            <a:ext cx="2061783" cy="307328"/>
          </a:xfrm>
          <a:prstGeom prst="rect">
            <a:avLst/>
          </a:prstGeom>
        </p:spPr>
        <p:txBody>
          <a:bodyPr wrap="none">
            <a:spAutoFit/>
          </a:bodyPr>
          <a:lstStyle/>
          <a:p>
            <a:r>
              <a:rPr lang="en-US" sz="1397" dirty="0">
                <a:solidFill>
                  <a:schemeClr val="bg1"/>
                </a:solidFill>
              </a:rPr>
              <a:t>0161 233 4999, option 1</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17" y="3972863"/>
            <a:ext cx="1313052" cy="307328"/>
          </a:xfrm>
          <a:prstGeom prst="rect">
            <a:avLst/>
          </a:prstGeom>
        </p:spPr>
        <p:txBody>
          <a:bodyPr wrap="none">
            <a:spAutoFit/>
          </a:bodyPr>
          <a:lstStyle/>
          <a:p>
            <a:r>
              <a:rPr lang="en-US" sz="1397" dirty="0">
                <a:solidFill>
                  <a:schemeClr val="bg1"/>
                </a:solidFill>
              </a:rPr>
              <a:t>uk.allscripts.com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21" y="1860979"/>
            <a:ext cx="1136850" cy="307328"/>
          </a:xfrm>
          <a:prstGeom prst="rect">
            <a:avLst/>
          </a:prstGeom>
        </p:spPr>
        <p:txBody>
          <a:bodyPr wrap="none">
            <a:spAutoFit/>
          </a:bodyPr>
          <a:lstStyle/>
          <a:p>
            <a:r>
              <a:rPr lang="en-US" sz="1397" dirty="0">
                <a:solidFill>
                  <a:schemeClr val="bg1"/>
                </a:solidFill>
              </a:rPr>
              <a:t>@allscriptsuk</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207754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US">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18" y="4658466"/>
            <a:ext cx="1742785" cy="307328"/>
          </a:xfrm>
          <a:prstGeom prst="rect">
            <a:avLst/>
          </a:prstGeom>
        </p:spPr>
        <p:txBody>
          <a:bodyPr wrap="none">
            <a:spAutoFit/>
          </a:bodyPr>
          <a:lstStyle/>
          <a:p>
            <a:r>
              <a:rPr lang="en-US" sz="1397" dirty="0">
                <a:solidFill>
                  <a:schemeClr val="bg1"/>
                </a:solidFill>
              </a:rPr>
              <a:t>+61 (0)3 9823 6291</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18" y="3972863"/>
            <a:ext cx="1333891" cy="307328"/>
          </a:xfrm>
          <a:prstGeom prst="rect">
            <a:avLst/>
          </a:prstGeom>
        </p:spPr>
        <p:txBody>
          <a:bodyPr wrap="none">
            <a:spAutoFit/>
          </a:bodyPr>
          <a:lstStyle/>
          <a:p>
            <a:r>
              <a:rPr lang="en-US" sz="1397" dirty="0">
                <a:solidFill>
                  <a:schemeClr val="bg1"/>
                </a:solidFill>
              </a:rPr>
              <a:t>au.allscripts.com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20" y="1860979"/>
            <a:ext cx="1217000" cy="307328"/>
          </a:xfrm>
          <a:prstGeom prst="rect">
            <a:avLst/>
          </a:prstGeom>
        </p:spPr>
        <p:txBody>
          <a:bodyPr wrap="none">
            <a:spAutoFit/>
          </a:bodyPr>
          <a:lstStyle/>
          <a:p>
            <a:r>
              <a:rPr lang="en-US" sz="1397" dirty="0">
                <a:solidFill>
                  <a:schemeClr val="bg1"/>
                </a:solidFill>
              </a:rPr>
              <a:t>@allscriptsaus</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347356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A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20" y="4658466"/>
            <a:ext cx="1277914" cy="307328"/>
          </a:xfrm>
          <a:prstGeom prst="rect">
            <a:avLst/>
          </a:prstGeom>
        </p:spPr>
        <p:txBody>
          <a:bodyPr wrap="none">
            <a:spAutoFit/>
          </a:bodyPr>
          <a:lstStyle/>
          <a:p>
            <a:r>
              <a:rPr lang="en-US" sz="1397" dirty="0">
                <a:solidFill>
                  <a:schemeClr val="bg1"/>
                </a:solidFill>
              </a:rPr>
              <a:t>604 273 4900</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20" y="3972863"/>
            <a:ext cx="1324273" cy="307328"/>
          </a:xfrm>
          <a:prstGeom prst="rect">
            <a:avLst/>
          </a:prstGeom>
        </p:spPr>
        <p:txBody>
          <a:bodyPr wrap="none">
            <a:spAutoFit/>
          </a:bodyPr>
          <a:lstStyle/>
          <a:p>
            <a:r>
              <a:rPr lang="en-US" sz="1397" dirty="0">
                <a:solidFill>
                  <a:schemeClr val="bg1"/>
                </a:solidFill>
              </a:rPr>
              <a:t>ca.allscripts.com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17" y="1860979"/>
            <a:ext cx="1226618" cy="307328"/>
          </a:xfrm>
          <a:prstGeom prst="rect">
            <a:avLst/>
          </a:prstGeom>
        </p:spPr>
        <p:txBody>
          <a:bodyPr wrap="none">
            <a:spAutoFit/>
          </a:bodyPr>
          <a:lstStyle/>
          <a:p>
            <a:r>
              <a:rPr lang="en-US" sz="1397" dirty="0">
                <a:solidFill>
                  <a:schemeClr val="bg1"/>
                </a:solidFill>
              </a:rPr>
              <a:t>@allscriptscan</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194640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sia">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17" y="4658466"/>
            <a:ext cx="1398140" cy="307328"/>
          </a:xfrm>
          <a:prstGeom prst="rect">
            <a:avLst/>
          </a:prstGeom>
        </p:spPr>
        <p:txBody>
          <a:bodyPr wrap="none">
            <a:spAutoFit/>
          </a:bodyPr>
          <a:lstStyle/>
          <a:p>
            <a:r>
              <a:rPr lang="en-US" sz="1397" dirty="0">
                <a:solidFill>
                  <a:schemeClr val="bg1"/>
                </a:solidFill>
              </a:rPr>
              <a:t>+65 6398 3281</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18" y="3972863"/>
            <a:ext cx="1312924" cy="307328"/>
          </a:xfrm>
          <a:prstGeom prst="rect">
            <a:avLst/>
          </a:prstGeom>
        </p:spPr>
        <p:txBody>
          <a:bodyPr wrap="none">
            <a:spAutoFit/>
          </a:bodyPr>
          <a:lstStyle/>
          <a:p>
            <a:r>
              <a:rPr lang="en-US" sz="1397" dirty="0">
                <a:solidFill>
                  <a:schemeClr val="bg1"/>
                </a:solidFill>
              </a:rPr>
              <a:t>as.allscripts.com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21" y="1860979"/>
            <a:ext cx="1237839" cy="307328"/>
          </a:xfrm>
          <a:prstGeom prst="rect">
            <a:avLst/>
          </a:prstGeom>
        </p:spPr>
        <p:txBody>
          <a:bodyPr wrap="none">
            <a:spAutoFit/>
          </a:bodyPr>
          <a:lstStyle/>
          <a:p>
            <a:r>
              <a:rPr lang="en-US" sz="1397" dirty="0">
                <a:solidFill>
                  <a:schemeClr val="bg1"/>
                </a:solidFill>
              </a:rPr>
              <a:t>@allscriptssgp</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132939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117"/>
        <p:cNvGrpSpPr/>
        <p:nvPr/>
      </p:nvGrpSpPr>
      <p:grpSpPr>
        <a:xfrm>
          <a:off x="0" y="0"/>
          <a:ext cx="0" cy="0"/>
          <a:chOff x="0" y="0"/>
          <a:chExt cx="0" cy="0"/>
        </a:xfrm>
      </p:grpSpPr>
      <p:sp>
        <p:nvSpPr>
          <p:cNvPr id="118" name="Google Shape;118;p34"/>
          <p:cNvSpPr txBox="1">
            <a:spLocks noGrp="1"/>
          </p:cNvSpPr>
          <p:nvPr>
            <p:ph type="sldNum" idx="12"/>
          </p:nvPr>
        </p:nvSpPr>
        <p:spPr>
          <a:xfrm>
            <a:off x="5743994" y="6322709"/>
            <a:ext cx="73709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799" b="0" i="0" u="none" strike="noStrike" cap="none">
                <a:solidFill>
                  <a:srgbClr val="666666"/>
                </a:solidFill>
                <a:latin typeface="Calibri"/>
                <a:ea typeface="Calibri"/>
                <a:cs typeface="Calibri"/>
                <a:sym typeface="Calibri"/>
              </a:defRPr>
            </a:lvl1pPr>
            <a:lvl2pPr marL="0" marR="0" lvl="1" indent="0" algn="ctr" rtl="0">
              <a:spcBef>
                <a:spcPts val="0"/>
              </a:spcBef>
              <a:buNone/>
              <a:defRPr sz="799" b="0" i="0" u="none" strike="noStrike" cap="none">
                <a:solidFill>
                  <a:srgbClr val="666666"/>
                </a:solidFill>
                <a:latin typeface="Calibri"/>
                <a:ea typeface="Calibri"/>
                <a:cs typeface="Calibri"/>
                <a:sym typeface="Calibri"/>
              </a:defRPr>
            </a:lvl2pPr>
            <a:lvl3pPr marL="0" marR="0" lvl="2" indent="0" algn="ctr" rtl="0">
              <a:spcBef>
                <a:spcPts val="0"/>
              </a:spcBef>
              <a:buNone/>
              <a:defRPr sz="799" b="0" i="0" u="none" strike="noStrike" cap="none">
                <a:solidFill>
                  <a:srgbClr val="666666"/>
                </a:solidFill>
                <a:latin typeface="Calibri"/>
                <a:ea typeface="Calibri"/>
                <a:cs typeface="Calibri"/>
                <a:sym typeface="Calibri"/>
              </a:defRPr>
            </a:lvl3pPr>
            <a:lvl4pPr marL="0" marR="0" lvl="3" indent="0" algn="ctr" rtl="0">
              <a:spcBef>
                <a:spcPts val="0"/>
              </a:spcBef>
              <a:buNone/>
              <a:defRPr sz="799" b="0" i="0" u="none" strike="noStrike" cap="none">
                <a:solidFill>
                  <a:srgbClr val="666666"/>
                </a:solidFill>
                <a:latin typeface="Calibri"/>
                <a:ea typeface="Calibri"/>
                <a:cs typeface="Calibri"/>
                <a:sym typeface="Calibri"/>
              </a:defRPr>
            </a:lvl4pPr>
            <a:lvl5pPr marL="0" marR="0" lvl="4" indent="0" algn="ctr" rtl="0">
              <a:spcBef>
                <a:spcPts val="0"/>
              </a:spcBef>
              <a:buNone/>
              <a:defRPr sz="799" b="0" i="0" u="none" strike="noStrike" cap="none">
                <a:solidFill>
                  <a:srgbClr val="666666"/>
                </a:solidFill>
                <a:latin typeface="Calibri"/>
                <a:ea typeface="Calibri"/>
                <a:cs typeface="Calibri"/>
                <a:sym typeface="Calibri"/>
              </a:defRPr>
            </a:lvl5pPr>
            <a:lvl6pPr marL="0" marR="0" lvl="5" indent="0" algn="ctr" rtl="0">
              <a:spcBef>
                <a:spcPts val="0"/>
              </a:spcBef>
              <a:buNone/>
              <a:defRPr sz="799" b="0" i="0" u="none" strike="noStrike" cap="none">
                <a:solidFill>
                  <a:srgbClr val="666666"/>
                </a:solidFill>
                <a:latin typeface="Calibri"/>
                <a:ea typeface="Calibri"/>
                <a:cs typeface="Calibri"/>
                <a:sym typeface="Calibri"/>
              </a:defRPr>
            </a:lvl6pPr>
            <a:lvl7pPr marL="0" marR="0" lvl="6" indent="0" algn="ctr" rtl="0">
              <a:spcBef>
                <a:spcPts val="0"/>
              </a:spcBef>
              <a:buNone/>
              <a:defRPr sz="799" b="0" i="0" u="none" strike="noStrike" cap="none">
                <a:solidFill>
                  <a:srgbClr val="666666"/>
                </a:solidFill>
                <a:latin typeface="Calibri"/>
                <a:ea typeface="Calibri"/>
                <a:cs typeface="Calibri"/>
                <a:sym typeface="Calibri"/>
              </a:defRPr>
            </a:lvl7pPr>
            <a:lvl8pPr marL="0" marR="0" lvl="7" indent="0" algn="ctr" rtl="0">
              <a:spcBef>
                <a:spcPts val="0"/>
              </a:spcBef>
              <a:buNone/>
              <a:defRPr sz="799" b="0" i="0" u="none" strike="noStrike" cap="none">
                <a:solidFill>
                  <a:srgbClr val="666666"/>
                </a:solidFill>
                <a:latin typeface="Calibri"/>
                <a:ea typeface="Calibri"/>
                <a:cs typeface="Calibri"/>
                <a:sym typeface="Calibri"/>
              </a:defRPr>
            </a:lvl8pPr>
            <a:lvl9pPr marL="0" marR="0" lvl="8" indent="0" algn="ctr" rtl="0">
              <a:spcBef>
                <a:spcPts val="0"/>
              </a:spcBef>
              <a:buNone/>
              <a:defRPr sz="799" b="0" i="0" u="none" strike="noStrike" cap="none">
                <a:solidFill>
                  <a:srgbClr val="666666"/>
                </a:solidFill>
                <a:latin typeface="Calibri"/>
                <a:ea typeface="Calibri"/>
                <a:cs typeface="Calibri"/>
                <a:sym typeface="Calibri"/>
              </a:defRPr>
            </a:lvl9pPr>
          </a:lstStyle>
          <a:p>
            <a:r>
              <a:rPr lang="en-US" dirty="0"/>
              <a:t>- </a:t>
            </a:r>
            <a:fld id="{00000000-1234-1234-1234-123412341234}" type="slidenum">
              <a:rPr lang="en-US" smtClean="0"/>
              <a:pPr/>
              <a:t>‹#›</a:t>
            </a:fld>
            <a:r>
              <a:rPr lang="en-US" dirty="0"/>
              <a:t> -</a:t>
            </a:r>
            <a:endParaRPr dirty="0"/>
          </a:p>
        </p:txBody>
      </p:sp>
      <p:sp>
        <p:nvSpPr>
          <p:cNvPr id="119" name="Google Shape;119;p34"/>
          <p:cNvSpPr txBox="1">
            <a:spLocks noGrp="1"/>
          </p:cNvSpPr>
          <p:nvPr>
            <p:ph type="ftr" idx="11"/>
          </p:nvPr>
        </p:nvSpPr>
        <p:spPr>
          <a:xfrm>
            <a:off x="246304" y="6322546"/>
            <a:ext cx="450501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666666"/>
              </a:buClr>
              <a:buSzPts val="800"/>
              <a:buFont typeface="Calibri"/>
              <a:buNone/>
              <a:defRPr sz="799" b="0" i="0" u="none" strike="noStrike" cap="none">
                <a:solidFill>
                  <a:srgbClr val="666666"/>
                </a:solidFill>
                <a:latin typeface="Calibri"/>
                <a:ea typeface="Calibri"/>
                <a:cs typeface="Calibri"/>
                <a:sym typeface="Calibri"/>
              </a:defRPr>
            </a:lvl1pPr>
            <a:lvl2pPr marR="0" lvl="1" algn="l" rtl="0">
              <a:spcBef>
                <a:spcPts val="0"/>
              </a:spcBef>
              <a:spcAft>
                <a:spcPts val="0"/>
              </a:spcAft>
              <a:buSzPts val="1400"/>
              <a:buNone/>
              <a:defRPr sz="179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8" b="0" i="0" u="none" strike="noStrike" cap="none">
                <a:solidFill>
                  <a:schemeClr val="dk1"/>
                </a:solidFill>
                <a:latin typeface="Calibri"/>
                <a:ea typeface="Calibri"/>
                <a:cs typeface="Calibri"/>
                <a:sym typeface="Calibri"/>
              </a:defRPr>
            </a:lvl9pPr>
          </a:lstStyle>
          <a:p>
            <a:endParaRPr dirty="0"/>
          </a:p>
        </p:txBody>
      </p:sp>
      <p:sp>
        <p:nvSpPr>
          <p:cNvPr id="120" name="Google Shape;120;p34"/>
          <p:cNvSpPr txBox="1">
            <a:spLocks noGrp="1"/>
          </p:cNvSpPr>
          <p:nvPr>
            <p:ph type="title"/>
          </p:nvPr>
        </p:nvSpPr>
        <p:spPr>
          <a:xfrm>
            <a:off x="498840" y="513427"/>
            <a:ext cx="11118843" cy="46153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3600"/>
              <a:buFont typeface="Calibri"/>
              <a:buNone/>
              <a:defRPr sz="359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98"/>
            </a:lvl2pPr>
            <a:lvl3pPr lvl="2">
              <a:spcBef>
                <a:spcPts val="0"/>
              </a:spcBef>
              <a:spcAft>
                <a:spcPts val="0"/>
              </a:spcAft>
              <a:buSzPts val="1400"/>
              <a:buNone/>
              <a:defRPr sz="1798"/>
            </a:lvl3pPr>
            <a:lvl4pPr lvl="3">
              <a:spcBef>
                <a:spcPts val="0"/>
              </a:spcBef>
              <a:spcAft>
                <a:spcPts val="0"/>
              </a:spcAft>
              <a:buSzPts val="1400"/>
              <a:buNone/>
              <a:defRPr sz="1798"/>
            </a:lvl4pPr>
            <a:lvl5pPr lvl="4">
              <a:spcBef>
                <a:spcPts val="0"/>
              </a:spcBef>
              <a:spcAft>
                <a:spcPts val="0"/>
              </a:spcAft>
              <a:buSzPts val="1400"/>
              <a:buNone/>
              <a:defRPr sz="1798"/>
            </a:lvl5pPr>
            <a:lvl6pPr lvl="5">
              <a:spcBef>
                <a:spcPts val="0"/>
              </a:spcBef>
              <a:spcAft>
                <a:spcPts val="0"/>
              </a:spcAft>
              <a:buSzPts val="1400"/>
              <a:buNone/>
              <a:defRPr sz="1798"/>
            </a:lvl6pPr>
            <a:lvl7pPr lvl="6">
              <a:spcBef>
                <a:spcPts val="0"/>
              </a:spcBef>
              <a:spcAft>
                <a:spcPts val="0"/>
              </a:spcAft>
              <a:buSzPts val="1400"/>
              <a:buNone/>
              <a:defRPr sz="1798"/>
            </a:lvl7pPr>
            <a:lvl8pPr lvl="7">
              <a:spcBef>
                <a:spcPts val="0"/>
              </a:spcBef>
              <a:spcAft>
                <a:spcPts val="0"/>
              </a:spcAft>
              <a:buSzPts val="1400"/>
              <a:buNone/>
              <a:defRPr sz="1798"/>
            </a:lvl8pPr>
            <a:lvl9pPr lvl="8">
              <a:spcBef>
                <a:spcPts val="0"/>
              </a:spcBef>
              <a:spcAft>
                <a:spcPts val="0"/>
              </a:spcAft>
              <a:buSzPts val="1400"/>
              <a:buNone/>
              <a:defRPr sz="1798"/>
            </a:lvl9pPr>
          </a:lstStyle>
          <a:p>
            <a:endParaRPr/>
          </a:p>
        </p:txBody>
      </p:sp>
      <p:sp>
        <p:nvSpPr>
          <p:cNvPr id="121" name="Google Shape;121;p34"/>
          <p:cNvSpPr>
            <a:spLocks noGrp="1"/>
          </p:cNvSpPr>
          <p:nvPr>
            <p:ph type="pic" idx="2"/>
          </p:nvPr>
        </p:nvSpPr>
        <p:spPr>
          <a:xfrm>
            <a:off x="498839" y="1452563"/>
            <a:ext cx="11118487" cy="40830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999"/>
              </a:spcBef>
              <a:spcAft>
                <a:spcPts val="0"/>
              </a:spcAft>
              <a:buClr>
                <a:srgbClr val="7F7F7F"/>
              </a:buClr>
              <a:buSzPts val="2800"/>
              <a:buFont typeface="Arial"/>
              <a:buChar char="•"/>
              <a:defRPr sz="2797"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8"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8"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8"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8"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8"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8"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8"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8"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08018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95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mall">
    <p:spTree>
      <p:nvGrpSpPr>
        <p:cNvPr id="1" name=""/>
        <p:cNvGrpSpPr/>
        <p:nvPr/>
      </p:nvGrpSpPr>
      <p:grpSpPr>
        <a:xfrm>
          <a:off x="0" y="0"/>
          <a:ext cx="0" cy="0"/>
          <a:chOff x="0" y="0"/>
          <a:chExt cx="0" cy="0"/>
        </a:xfrm>
      </p:grpSpPr>
      <p:sp>
        <p:nvSpPr>
          <p:cNvPr id="2" name="Title 1"/>
          <p:cNvSpPr>
            <a:spLocks noGrp="1"/>
          </p:cNvSpPr>
          <p:nvPr>
            <p:ph type="title"/>
          </p:nvPr>
        </p:nvSpPr>
        <p:spPr>
          <a:xfrm>
            <a:off x="304800" y="304222"/>
            <a:ext cx="11582400" cy="463163"/>
          </a:xfrm>
        </p:spPr>
        <p:txBody>
          <a:bodyPr/>
          <a:lstStyle>
            <a:lvl1pPr algn="ctr">
              <a:defRPr sz="2398"/>
            </a:lvl1pPr>
          </a:lstStyle>
          <a:p>
            <a:r>
              <a:rPr lang="en-US"/>
              <a:t>Click to edit Master title style</a:t>
            </a:r>
            <a:endParaRPr lang="en-US" dirty="0"/>
          </a:p>
        </p:txBody>
      </p:sp>
    </p:spTree>
    <p:extLst>
      <p:ext uri="{BB962C8B-B14F-4D97-AF65-F5344CB8AC3E}">
        <p14:creationId xmlns:p14="http://schemas.microsoft.com/office/powerpoint/2010/main" val="126851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98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Larg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4072128" y="-1"/>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3048000" cy="1810117"/>
          </a:xfrm>
        </p:spPr>
        <p:txBody>
          <a:bodyPr anchor="b" anchorCtr="0">
            <a:noAutofit/>
          </a:bodyPr>
          <a:lstStyle>
            <a:lvl1pPr>
              <a:defRPr sz="4263" b="0"/>
            </a:lvl1pPr>
          </a:lstStyle>
          <a:p>
            <a:r>
              <a:rPr lang="en-US"/>
              <a:t>Click to edit Master title style</a:t>
            </a:r>
            <a:endParaRPr lang="en-US" dirty="0"/>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463551" y="2595023"/>
            <a:ext cx="3048000" cy="3530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436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Medium">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6096000" y="-1"/>
            <a:ext cx="6096000"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5120640" cy="1810117"/>
          </a:xfrm>
        </p:spPr>
        <p:txBody>
          <a:bodyPr anchor="b" anchorCtr="0">
            <a:noAutofit/>
          </a:bodyPr>
          <a:lstStyle>
            <a:lvl1pPr>
              <a:defRPr b="0"/>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A5D135F-EF16-F842-B513-024A20C19F84}"/>
              </a:ext>
            </a:extLst>
          </p:cNvPr>
          <p:cNvSpPr>
            <a:spLocks noGrp="1"/>
          </p:cNvSpPr>
          <p:nvPr>
            <p:ph type="body" sz="quarter" idx="11"/>
          </p:nvPr>
        </p:nvSpPr>
        <p:spPr>
          <a:xfrm>
            <a:off x="463551" y="2595023"/>
            <a:ext cx="512064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295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mall">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8132064" y="254"/>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7071360" cy="1810117"/>
          </a:xfrm>
        </p:spPr>
        <p:txBody>
          <a:bodyPr anchor="b" anchorCtr="0">
            <a:noAutofit/>
          </a:bodyPr>
          <a:lstStyle>
            <a:lvl1pPr>
              <a:defRPr b="0"/>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A8C63CB-A250-EC4F-A0F2-49F4AD9E31FC}"/>
              </a:ext>
            </a:extLst>
          </p:cNvPr>
          <p:cNvSpPr>
            <a:spLocks noGrp="1"/>
          </p:cNvSpPr>
          <p:nvPr>
            <p:ph type="body" sz="quarter" idx="11"/>
          </p:nvPr>
        </p:nvSpPr>
        <p:spPr>
          <a:xfrm>
            <a:off x="463551" y="2595023"/>
            <a:ext cx="707136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384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mall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4" name="Title 2">
            <a:extLst>
              <a:ext uri="{FF2B5EF4-FFF2-40B4-BE49-F238E27FC236}">
                <a16:creationId xmlns:a16="http://schemas.microsoft.com/office/drawing/2014/main" id="{B5FA7088-FE51-524E-A82F-3861B17A9483}"/>
              </a:ext>
            </a:extLst>
          </p:cNvPr>
          <p:cNvSpPr>
            <a:spLocks noGrp="1"/>
          </p:cNvSpPr>
          <p:nvPr>
            <p:ph type="title"/>
          </p:nvPr>
        </p:nvSpPr>
        <p:spPr>
          <a:xfrm>
            <a:off x="4614911" y="529597"/>
            <a:ext cx="7071360" cy="1810117"/>
          </a:xfrm>
        </p:spPr>
        <p:txBody>
          <a:bodyPr anchor="b" anchorCtr="0">
            <a:noAutofit/>
          </a:bodyPr>
          <a:lstStyle>
            <a:lvl1pPr>
              <a:defRPr b="0"/>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A5137289-463B-334D-A881-EC255A77B6F1}"/>
              </a:ext>
            </a:extLst>
          </p:cNvPr>
          <p:cNvSpPr>
            <a:spLocks noGrp="1"/>
          </p:cNvSpPr>
          <p:nvPr>
            <p:ph type="body" sz="quarter" idx="11"/>
          </p:nvPr>
        </p:nvSpPr>
        <p:spPr>
          <a:xfrm>
            <a:off x="4614636" y="2595023"/>
            <a:ext cx="707136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2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Medium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1"/>
            <a:ext cx="6096000" cy="6858000"/>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3AD08395-DAA7-C54A-A8EC-B2405B27C601}"/>
              </a:ext>
            </a:extLst>
          </p:cNvPr>
          <p:cNvSpPr>
            <a:spLocks noGrp="1"/>
          </p:cNvSpPr>
          <p:nvPr>
            <p:ph type="title"/>
          </p:nvPr>
        </p:nvSpPr>
        <p:spPr>
          <a:xfrm>
            <a:off x="6603363" y="529597"/>
            <a:ext cx="5120640" cy="1810117"/>
          </a:xfrm>
        </p:spPr>
        <p:txBody>
          <a:bodyPr anchor="b" anchorCtr="0">
            <a:noAutofit/>
          </a:bodyPr>
          <a:lstStyle>
            <a:lvl1pPr>
              <a:defRPr b="0"/>
            </a:lvl1pPr>
          </a:lstStyle>
          <a:p>
            <a:r>
              <a:rPr lang="en-US"/>
              <a:t>Click to edit Master title style</a:t>
            </a:r>
            <a:endParaRPr lang="en-US" dirty="0"/>
          </a:p>
        </p:txBody>
      </p:sp>
      <p:sp>
        <p:nvSpPr>
          <p:cNvPr id="4" name="Text Placeholder 4">
            <a:extLst>
              <a:ext uri="{FF2B5EF4-FFF2-40B4-BE49-F238E27FC236}">
                <a16:creationId xmlns:a16="http://schemas.microsoft.com/office/drawing/2014/main" id="{E47F412D-0D6B-A04B-B103-E95AC930D117}"/>
              </a:ext>
            </a:extLst>
          </p:cNvPr>
          <p:cNvSpPr>
            <a:spLocks noGrp="1"/>
          </p:cNvSpPr>
          <p:nvPr>
            <p:ph type="body" sz="quarter" idx="11"/>
          </p:nvPr>
        </p:nvSpPr>
        <p:spPr>
          <a:xfrm>
            <a:off x="6603088" y="2595023"/>
            <a:ext cx="512064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85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Acu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817990-9F42-9447-A191-562130F0308C}"/>
              </a:ext>
            </a:extLst>
          </p:cNvPr>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736D7A35-25EF-6E40-95F5-D9459455033F}"/>
              </a:ext>
            </a:extLst>
          </p:cNvPr>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D3F47F13-A839-4449-930A-56A2E477E6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2001" y="5995768"/>
            <a:ext cx="3994332" cy="487229"/>
          </a:xfrm>
          <a:prstGeom prst="rect">
            <a:avLst/>
          </a:prstGeom>
        </p:spPr>
      </p:pic>
      <p:pic>
        <p:nvPicPr>
          <p:cNvPr id="9" name="Graphic 8">
            <a:extLst>
              <a:ext uri="{FF2B5EF4-FFF2-40B4-BE49-F238E27FC236}">
                <a16:creationId xmlns:a16="http://schemas.microsoft.com/office/drawing/2014/main" id="{96B9DE68-4051-FD45-8304-F71CE6CFF54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933" y="601162"/>
            <a:ext cx="12192000" cy="1012716"/>
          </a:xfrm>
          <a:prstGeom prst="rect">
            <a:avLst/>
          </a:prstGeom>
        </p:spPr>
      </p:pic>
      <p:sp>
        <p:nvSpPr>
          <p:cNvPr id="10" name="TextBox 9">
            <a:extLst>
              <a:ext uri="{FF2B5EF4-FFF2-40B4-BE49-F238E27FC236}">
                <a16:creationId xmlns:a16="http://schemas.microsoft.com/office/drawing/2014/main" id="{0780F226-498D-B644-90A6-8546ED453DFB}"/>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30105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Large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8635363" y="529597"/>
            <a:ext cx="3048000" cy="1810117"/>
          </a:xfrm>
        </p:spPr>
        <p:txBody>
          <a:bodyPr anchor="b" anchorCtr="0">
            <a:noAutofit/>
          </a:bodyPr>
          <a:lstStyle>
            <a:lvl1pPr>
              <a:defRPr sz="4263" b="0"/>
            </a:lvl1pPr>
          </a:lstStyle>
          <a:p>
            <a:r>
              <a:rPr lang="en-US"/>
              <a:t>Click to edit Master title style</a:t>
            </a:r>
            <a:endParaRPr lang="en-US" dirty="0"/>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8635088" y="2595023"/>
            <a:ext cx="304800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148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04800" y="1605901"/>
            <a:ext cx="11582400" cy="4512786"/>
          </a:xfrm>
        </p:spPr>
        <p:txBody>
          <a:bodyPr/>
          <a:lstStyle>
            <a:lvl1pPr>
              <a:defRPr>
                <a:solidFill>
                  <a:schemeClr val="bg1"/>
                </a:solidFill>
              </a:defRPr>
            </a:lvl1pPr>
            <a:lvl2pPr marL="685166" indent="-228389">
              <a:buFont typeface="System Font Regular"/>
              <a:buChar char="–"/>
              <a:defRPr>
                <a:solidFill>
                  <a:schemeClr val="bg1"/>
                </a:solidFill>
              </a:defRPr>
            </a:lvl2pPr>
            <a:lvl3pPr>
              <a:defRPr>
                <a:solidFill>
                  <a:schemeClr val="bg1"/>
                </a:solidFill>
              </a:defRPr>
            </a:lvl3pPr>
            <a:lvl4pPr marL="1598720" indent="-228389">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
        <p:nvSpPr>
          <p:cNvPr id="7" name="TextBox 6">
            <a:extLst>
              <a:ext uri="{FF2B5EF4-FFF2-40B4-BE49-F238E27FC236}">
                <a16:creationId xmlns:a16="http://schemas.microsoft.com/office/drawing/2014/main" id="{23B2EE9C-57B7-064B-B338-075907DCCAD9}"/>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446E34EA-00F1-EC40-B6A1-1B6E375873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extBox 8">
            <a:extLst>
              <a:ext uri="{FF2B5EF4-FFF2-40B4-BE49-F238E27FC236}">
                <a16:creationId xmlns:a16="http://schemas.microsoft.com/office/drawing/2014/main" id="{D310EECA-46B5-1646-B403-9C4CFEF36DCC}"/>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55920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marL="685166" indent="-228389">
              <a:buFont typeface="System Font Regular"/>
              <a:buChar char="–"/>
              <a:defRPr>
                <a:solidFill>
                  <a:schemeClr val="bg1"/>
                </a:solidFill>
              </a:defRPr>
            </a:lvl2pPr>
            <a:lvl3pPr>
              <a:defRPr>
                <a:solidFill>
                  <a:schemeClr val="bg1"/>
                </a:solidFill>
              </a:defRPr>
            </a:lvl3pPr>
            <a:lvl4pPr marL="1598720" indent="-228389">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01FB23D8-32CB-BF43-A460-CBF69CB5674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6" name="Graphic 5">
            <a:extLst>
              <a:ext uri="{FF2B5EF4-FFF2-40B4-BE49-F238E27FC236}">
                <a16:creationId xmlns:a16="http://schemas.microsoft.com/office/drawing/2014/main" id="{018DF488-4752-C340-ACD5-C3261101A1A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7" name="TextBox 6">
            <a:extLst>
              <a:ext uri="{FF2B5EF4-FFF2-40B4-BE49-F238E27FC236}">
                <a16:creationId xmlns:a16="http://schemas.microsoft.com/office/drawing/2014/main" id="{BF0F447B-9E78-CB47-A9AD-B3D61E99EE5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419832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
        <p:nvSpPr>
          <p:cNvPr id="6" name="TextBox 5">
            <a:extLst>
              <a:ext uri="{FF2B5EF4-FFF2-40B4-BE49-F238E27FC236}">
                <a16:creationId xmlns:a16="http://schemas.microsoft.com/office/drawing/2014/main" id="{87A6B2FF-6894-3B4A-B054-BF96237AF8B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7" name="Graphic 6">
            <a:extLst>
              <a:ext uri="{FF2B5EF4-FFF2-40B4-BE49-F238E27FC236}">
                <a16:creationId xmlns:a16="http://schemas.microsoft.com/office/drawing/2014/main" id="{CE200ACB-BC04-C34F-AFF4-729D46BF4A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8" name="TextBox 7">
            <a:extLst>
              <a:ext uri="{FF2B5EF4-FFF2-40B4-BE49-F238E27FC236}">
                <a16:creationId xmlns:a16="http://schemas.microsoft.com/office/drawing/2014/main" id="{CC9BF2E5-BFE4-B248-81D2-9B76A07A0B2E}"/>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7065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yebrow and Title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43641"/>
            <a:ext cx="11582400" cy="609036"/>
          </a:xfrm>
        </p:spPr>
        <p:txBody>
          <a:bodyPr/>
          <a:lstStyle>
            <a:lvl1pPr>
              <a:defRPr>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365126"/>
            <a:ext cx="11582400" cy="359502"/>
          </a:xfrm>
        </p:spPr>
        <p:txBody>
          <a:bodyPr>
            <a:noAutofit/>
          </a:bodyPr>
          <a:lstStyle>
            <a:lvl1pPr marL="0" indent="0">
              <a:buNone/>
              <a:defRPr sz="1599" b="1" cap="all" spc="400" baseline="0">
                <a:solidFill>
                  <a:schemeClr val="accent6"/>
                </a:solidFill>
              </a:defRPr>
            </a:lvl1pPr>
          </a:lstStyle>
          <a:p>
            <a:pPr lvl="0"/>
            <a:r>
              <a:rPr lang="en-US"/>
              <a:t>Click to edit Master text styles</a:t>
            </a:r>
          </a:p>
        </p:txBody>
      </p:sp>
      <p:sp>
        <p:nvSpPr>
          <p:cNvPr id="6" name="TextBox 5">
            <a:extLst>
              <a:ext uri="{FF2B5EF4-FFF2-40B4-BE49-F238E27FC236}">
                <a16:creationId xmlns:a16="http://schemas.microsoft.com/office/drawing/2014/main" id="{87A6B2FF-6894-3B4A-B054-BF96237AF8B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7" name="Graphic 6">
            <a:extLst>
              <a:ext uri="{FF2B5EF4-FFF2-40B4-BE49-F238E27FC236}">
                <a16:creationId xmlns:a16="http://schemas.microsoft.com/office/drawing/2014/main" id="{CE200ACB-BC04-C34F-AFF4-729D46BF4A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8" name="TextBox 7">
            <a:extLst>
              <a:ext uri="{FF2B5EF4-FFF2-40B4-BE49-F238E27FC236}">
                <a16:creationId xmlns:a16="http://schemas.microsoft.com/office/drawing/2014/main" id="{CC9BF2E5-BFE4-B248-81D2-9B76A07A0B2E}"/>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41301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66704862-6258-C74C-BDFB-B121DFF3151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E3F5658-FFCB-B347-92B3-4FA2BF30C2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extBox 8">
            <a:extLst>
              <a:ext uri="{FF2B5EF4-FFF2-40B4-BE49-F238E27FC236}">
                <a16:creationId xmlns:a16="http://schemas.microsoft.com/office/drawing/2014/main" id="{5970E7D6-39B8-BB45-BA1A-52F37F9FA06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339366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 Small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582400" cy="462867"/>
          </a:xfrm>
        </p:spPr>
        <p:txBody>
          <a:bodyPr/>
          <a:lstStyle>
            <a:lvl1pPr algn="ctr">
              <a:defRPr sz="2398">
                <a:solidFill>
                  <a:schemeClr val="bg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66704862-6258-C74C-BDFB-B121DFF3151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E3F5658-FFCB-B347-92B3-4FA2BF30C2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extBox 8">
            <a:extLst>
              <a:ext uri="{FF2B5EF4-FFF2-40B4-BE49-F238E27FC236}">
                <a16:creationId xmlns:a16="http://schemas.microsoft.com/office/drawing/2014/main" id="{5970E7D6-39B8-BB45-BA1A-52F37F9FA06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30910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Dark">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704862-6258-C74C-BDFB-B121DFF3151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E3F5658-FFCB-B347-92B3-4FA2BF30C2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5" name="TextBox 4">
            <a:extLst>
              <a:ext uri="{FF2B5EF4-FFF2-40B4-BE49-F238E27FC236}">
                <a16:creationId xmlns:a16="http://schemas.microsoft.com/office/drawing/2014/main" id="{25D0B54B-D0CC-AE45-86E2-0CCCB87A53AD}"/>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408666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hoto Large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4072128" y="-1"/>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3048000" cy="1810117"/>
          </a:xfrm>
        </p:spPr>
        <p:txBody>
          <a:bodyPr anchor="b" anchorCtr="0">
            <a:noAutofit/>
          </a:bodyPr>
          <a:lstStyle>
            <a:lvl1pPr>
              <a:defRPr sz="4263" b="0">
                <a:solidFill>
                  <a:schemeClr val="bg1"/>
                </a:solidFill>
              </a:defRPr>
            </a:lvl1pPr>
          </a:lstStyle>
          <a:p>
            <a:r>
              <a:rPr lang="en-US"/>
              <a:t>Click to edit Master title style</a:t>
            </a:r>
            <a:endParaRPr lang="en-US" dirty="0"/>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463551" y="2595023"/>
            <a:ext cx="304800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15A58A27-02CE-014B-A809-B5D0E3087F33}"/>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394942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Medium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6096000" y="-1"/>
            <a:ext cx="6096000"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5120640" cy="1810117"/>
          </a:xfrm>
        </p:spPr>
        <p:txBody>
          <a:bodyPr anchor="b" anchorCtr="0">
            <a:noAutofit/>
          </a:bodyPr>
          <a:lstStyle>
            <a:lvl1pPr>
              <a:defRPr b="0">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A5D135F-EF16-F842-B513-024A20C19F84}"/>
              </a:ext>
            </a:extLst>
          </p:cNvPr>
          <p:cNvSpPr>
            <a:spLocks noGrp="1"/>
          </p:cNvSpPr>
          <p:nvPr>
            <p:ph type="body" sz="quarter" idx="11"/>
          </p:nvPr>
        </p:nvSpPr>
        <p:spPr>
          <a:xfrm>
            <a:off x="463551" y="2595023"/>
            <a:ext cx="512064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F2DBACC0-8ACF-3F48-9D99-711F8C7BF800}"/>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92521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Ambulat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3186AD-DCDA-2C43-A7B1-A404B3A607D9}"/>
              </a:ext>
            </a:extLst>
          </p:cNvPr>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E4C7D61C-C0F0-9942-954C-FF6C99FC8953}"/>
              </a:ext>
            </a:extLst>
          </p:cNvPr>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9879CE75-BFF4-7B48-8473-3F6F5CE0B1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2001" y="5995768"/>
            <a:ext cx="3994332" cy="487229"/>
          </a:xfrm>
          <a:prstGeom prst="rect">
            <a:avLst/>
          </a:prstGeom>
        </p:spPr>
      </p:pic>
      <p:pic>
        <p:nvPicPr>
          <p:cNvPr id="9" name="Graphic 8">
            <a:extLst>
              <a:ext uri="{FF2B5EF4-FFF2-40B4-BE49-F238E27FC236}">
                <a16:creationId xmlns:a16="http://schemas.microsoft.com/office/drawing/2014/main" id="{5D392E6B-C3EC-0F40-A6F5-93285C992D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933" y="601162"/>
            <a:ext cx="12192000" cy="1012716"/>
          </a:xfrm>
          <a:prstGeom prst="rect">
            <a:avLst/>
          </a:prstGeom>
        </p:spPr>
      </p:pic>
      <p:sp>
        <p:nvSpPr>
          <p:cNvPr id="11" name="TextBox 10">
            <a:extLst>
              <a:ext uri="{FF2B5EF4-FFF2-40B4-BE49-F238E27FC236}">
                <a16:creationId xmlns:a16="http://schemas.microsoft.com/office/drawing/2014/main" id="{FE7DE6B5-EB6D-A24E-8921-BD5B82E827FA}"/>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29589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Small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8132064" y="254"/>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7071360" cy="1810117"/>
          </a:xfrm>
        </p:spPr>
        <p:txBody>
          <a:bodyPr anchor="b" anchorCtr="0">
            <a:noAutofit/>
          </a:bodyPr>
          <a:lstStyle>
            <a:lvl1pPr>
              <a:defRPr b="0">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A8C63CB-A250-EC4F-A0F2-49F4AD9E31FC}"/>
              </a:ext>
            </a:extLst>
          </p:cNvPr>
          <p:cNvSpPr>
            <a:spLocks noGrp="1"/>
          </p:cNvSpPr>
          <p:nvPr>
            <p:ph type="body" sz="quarter" idx="11"/>
          </p:nvPr>
        </p:nvSpPr>
        <p:spPr>
          <a:xfrm>
            <a:off x="463551" y="2595023"/>
            <a:ext cx="707136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F981F437-B219-1E46-AFCE-0FFFE51C3804}"/>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30394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hoto Small Left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4" name="Title 2">
            <a:extLst>
              <a:ext uri="{FF2B5EF4-FFF2-40B4-BE49-F238E27FC236}">
                <a16:creationId xmlns:a16="http://schemas.microsoft.com/office/drawing/2014/main" id="{B5FA7088-FE51-524E-A82F-3861B17A9483}"/>
              </a:ext>
            </a:extLst>
          </p:cNvPr>
          <p:cNvSpPr>
            <a:spLocks noGrp="1"/>
          </p:cNvSpPr>
          <p:nvPr>
            <p:ph type="title"/>
          </p:nvPr>
        </p:nvSpPr>
        <p:spPr>
          <a:xfrm>
            <a:off x="4614911" y="529597"/>
            <a:ext cx="7071360" cy="1810117"/>
          </a:xfrm>
        </p:spPr>
        <p:txBody>
          <a:bodyPr anchor="b" anchorCtr="0">
            <a:noAutofit/>
          </a:bodyPr>
          <a:lstStyle>
            <a:lvl1pPr>
              <a:defRPr b="0">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A5137289-463B-334D-A881-EC255A77B6F1}"/>
              </a:ext>
            </a:extLst>
          </p:cNvPr>
          <p:cNvSpPr>
            <a:spLocks noGrp="1"/>
          </p:cNvSpPr>
          <p:nvPr>
            <p:ph type="body" sz="quarter" idx="11"/>
          </p:nvPr>
        </p:nvSpPr>
        <p:spPr>
          <a:xfrm>
            <a:off x="4614636" y="2595023"/>
            <a:ext cx="707136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6EBE3FCC-DF58-CD4B-BB19-D90406C8858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7" name="Graphic 6">
            <a:extLst>
              <a:ext uri="{FF2B5EF4-FFF2-40B4-BE49-F238E27FC236}">
                <a16:creationId xmlns:a16="http://schemas.microsoft.com/office/drawing/2014/main" id="{7BD0F21F-2A58-6448-8078-C03155CA78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Tree>
    <p:extLst>
      <p:ext uri="{BB962C8B-B14F-4D97-AF65-F5344CB8AC3E}">
        <p14:creationId xmlns:p14="http://schemas.microsoft.com/office/powerpoint/2010/main" val="16496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oto Medium Left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1"/>
            <a:ext cx="6096000" cy="6858000"/>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3AD08395-DAA7-C54A-A8EC-B2405B27C601}"/>
              </a:ext>
            </a:extLst>
          </p:cNvPr>
          <p:cNvSpPr>
            <a:spLocks noGrp="1"/>
          </p:cNvSpPr>
          <p:nvPr>
            <p:ph type="title"/>
          </p:nvPr>
        </p:nvSpPr>
        <p:spPr>
          <a:xfrm>
            <a:off x="6603363" y="529597"/>
            <a:ext cx="5120640" cy="1810117"/>
          </a:xfrm>
        </p:spPr>
        <p:txBody>
          <a:bodyPr anchor="b" anchorCtr="0">
            <a:noAutofit/>
          </a:bodyPr>
          <a:lstStyle>
            <a:lvl1pPr>
              <a:defRPr b="0">
                <a:solidFill>
                  <a:schemeClr val="bg1"/>
                </a:solidFill>
              </a:defRPr>
            </a:lvl1pPr>
          </a:lstStyle>
          <a:p>
            <a:r>
              <a:rPr lang="en-US"/>
              <a:t>Click to edit Master title style</a:t>
            </a:r>
            <a:endParaRPr lang="en-US" dirty="0"/>
          </a:p>
        </p:txBody>
      </p:sp>
      <p:sp>
        <p:nvSpPr>
          <p:cNvPr id="4" name="Text Placeholder 4">
            <a:extLst>
              <a:ext uri="{FF2B5EF4-FFF2-40B4-BE49-F238E27FC236}">
                <a16:creationId xmlns:a16="http://schemas.microsoft.com/office/drawing/2014/main" id="{E47F412D-0D6B-A04B-B103-E95AC930D117}"/>
              </a:ext>
            </a:extLst>
          </p:cNvPr>
          <p:cNvSpPr>
            <a:spLocks noGrp="1"/>
          </p:cNvSpPr>
          <p:nvPr>
            <p:ph type="body" sz="quarter" idx="11"/>
          </p:nvPr>
        </p:nvSpPr>
        <p:spPr>
          <a:xfrm>
            <a:off x="6603088" y="2595023"/>
            <a:ext cx="512064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636696BF-FD2A-1740-881D-954A46654797}"/>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6" name="Graphic 5">
            <a:extLst>
              <a:ext uri="{FF2B5EF4-FFF2-40B4-BE49-F238E27FC236}">
                <a16:creationId xmlns:a16="http://schemas.microsoft.com/office/drawing/2014/main" id="{6607FA37-7799-8746-917A-F3D47AB0709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Tree>
    <p:extLst>
      <p:ext uri="{BB962C8B-B14F-4D97-AF65-F5344CB8AC3E}">
        <p14:creationId xmlns:p14="http://schemas.microsoft.com/office/powerpoint/2010/main" val="30972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Large Left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8649876" y="529597"/>
            <a:ext cx="3048000" cy="1810117"/>
          </a:xfrm>
        </p:spPr>
        <p:txBody>
          <a:bodyPr anchor="b" anchorCtr="0">
            <a:noAutofit/>
          </a:bodyPr>
          <a:lstStyle>
            <a:lvl1pPr>
              <a:defRPr sz="4263" b="0">
                <a:solidFill>
                  <a:schemeClr val="bg1"/>
                </a:solidFill>
              </a:defRPr>
            </a:lvl1pPr>
          </a:lstStyle>
          <a:p>
            <a:r>
              <a:rPr lang="en-US"/>
              <a:t>Click to edit Master title style</a:t>
            </a:r>
            <a:endParaRPr lang="en-US" dirty="0"/>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8649601" y="2595023"/>
            <a:ext cx="304800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69D64D7F-338A-6C48-8B86-0E1E6FD0D41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6" name="Graphic 5">
            <a:extLst>
              <a:ext uri="{FF2B5EF4-FFF2-40B4-BE49-F238E27FC236}">
                <a16:creationId xmlns:a16="http://schemas.microsoft.com/office/drawing/2014/main" id="{68AC92A1-3507-0A45-AC42-A1D394D17C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Tree>
    <p:extLst>
      <p:ext uri="{BB962C8B-B14F-4D97-AF65-F5344CB8AC3E}">
        <p14:creationId xmlns:p14="http://schemas.microsoft.com/office/powerpoint/2010/main" val="154372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ADC202-8B66-DF4F-A6E2-A8EEF8FBE5D2}"/>
              </a:ext>
            </a:extLst>
          </p:cNvPr>
          <p:cNvSpPr/>
          <p:nvPr userDrawn="1"/>
        </p:nvSpPr>
        <p:spPr>
          <a:xfrm>
            <a:off x="0" y="1"/>
            <a:ext cx="12192000" cy="6858000"/>
          </a:xfrm>
          <a:prstGeom prst="rect">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 name="Rectangle 4">
            <a:extLst>
              <a:ext uri="{FF2B5EF4-FFF2-40B4-BE49-F238E27FC236}">
                <a16:creationId xmlns:a16="http://schemas.microsoft.com/office/drawing/2014/main" id="{C6A5ED1F-5D17-B245-91A7-5EFAC56633BD}"/>
              </a:ext>
            </a:extLst>
          </p:cNvPr>
          <p:cNvSpPr/>
          <p:nvPr userDrawn="1"/>
        </p:nvSpPr>
        <p:spPr>
          <a:xfrm>
            <a:off x="609600" y="609162"/>
            <a:ext cx="10972800" cy="563967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6" name="Graphic 5">
            <a:extLst>
              <a:ext uri="{FF2B5EF4-FFF2-40B4-BE49-F238E27FC236}">
                <a16:creationId xmlns:a16="http://schemas.microsoft.com/office/drawing/2014/main" id="{089EA58D-A6AE-A447-BA13-01F41D7024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00" y="1294202"/>
            <a:ext cx="762000" cy="507530"/>
          </a:xfrm>
          <a:prstGeom prst="rect">
            <a:avLst/>
          </a:prstGeom>
        </p:spPr>
      </p:pic>
      <p:sp>
        <p:nvSpPr>
          <p:cNvPr id="8" name="Text Placeholder 7">
            <a:extLst>
              <a:ext uri="{FF2B5EF4-FFF2-40B4-BE49-F238E27FC236}">
                <a16:creationId xmlns:a16="http://schemas.microsoft.com/office/drawing/2014/main" id="{E3390CB6-9232-1442-BC61-9F87A5100C12}"/>
              </a:ext>
            </a:extLst>
          </p:cNvPr>
          <p:cNvSpPr>
            <a:spLocks noGrp="1"/>
          </p:cNvSpPr>
          <p:nvPr>
            <p:ph type="body" sz="quarter" idx="10"/>
          </p:nvPr>
        </p:nvSpPr>
        <p:spPr>
          <a:xfrm>
            <a:off x="1149350" y="2267962"/>
            <a:ext cx="9893300" cy="3514645"/>
          </a:xfrm>
        </p:spPr>
        <p:txBody>
          <a:bodyPr anchor="ctr">
            <a:normAutofit/>
          </a:bodyPr>
          <a:lstStyle>
            <a:lvl1pPr marL="0" indent="0" algn="ctr">
              <a:buNone/>
              <a:defRPr sz="3730">
                <a:solidFill>
                  <a:schemeClr val="bg1"/>
                </a:solidFill>
              </a:defRPr>
            </a:lvl1pPr>
            <a:lvl2pPr marL="456777" indent="0" algn="ctr">
              <a:buNone/>
              <a:defRPr/>
            </a:lvl2pPr>
            <a:lvl3pPr marL="913554" indent="0" algn="ctr">
              <a:buNone/>
              <a:defRPr/>
            </a:lvl3pPr>
            <a:lvl4pPr marL="1370331" indent="0" algn="ctr">
              <a:buNone/>
              <a:defRPr/>
            </a:lvl4pPr>
            <a:lvl5pPr marL="1827108" indent="0" algn="ctr">
              <a:buNone/>
              <a:defRPr/>
            </a:lvl5pPr>
          </a:lstStyle>
          <a:p>
            <a:pPr lvl="0"/>
            <a:r>
              <a:rPr lang="en-US"/>
              <a:t>Click to edit Master text styles</a:t>
            </a:r>
          </a:p>
        </p:txBody>
      </p:sp>
    </p:spTree>
    <p:extLst>
      <p:ext uri="{BB962C8B-B14F-4D97-AF65-F5344CB8AC3E}">
        <p14:creationId xmlns:p14="http://schemas.microsoft.com/office/powerpoint/2010/main" val="177831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er">
    <p:bg>
      <p:bgPr>
        <a:solidFill>
          <a:schemeClr val="tx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5343E28-A854-2641-BA8E-3504385A29BA}"/>
              </a:ext>
            </a:extLst>
          </p:cNvPr>
          <p:cNvGrpSpPr/>
          <p:nvPr userDrawn="1"/>
        </p:nvGrpSpPr>
        <p:grpSpPr>
          <a:xfrm>
            <a:off x="6567432" y="2177983"/>
            <a:ext cx="3193252" cy="2465916"/>
            <a:chOff x="4925575" y="1395734"/>
            <a:chExt cx="2394939" cy="1851150"/>
          </a:xfrm>
        </p:grpSpPr>
        <p:sp>
          <p:nvSpPr>
            <p:cNvPr id="20" name="Rectangle 19">
              <a:extLst>
                <a:ext uri="{FF2B5EF4-FFF2-40B4-BE49-F238E27FC236}">
                  <a16:creationId xmlns:a16="http://schemas.microsoft.com/office/drawing/2014/main" id="{4325C74D-C72B-6C4B-AF5C-49502698D5E0}"/>
                </a:ext>
              </a:extLst>
            </p:cNvPr>
            <p:cNvSpPr/>
            <p:nvPr userDrawn="1"/>
          </p:nvSpPr>
          <p:spPr>
            <a:xfrm>
              <a:off x="5461063" y="1906872"/>
              <a:ext cx="1408992"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facebook.com/allscripts</a:t>
              </a:r>
            </a:p>
          </p:txBody>
        </p:sp>
        <p:pic>
          <p:nvPicPr>
            <p:cNvPr id="21" name="Picture 20">
              <a:extLst>
                <a:ext uri="{FF2B5EF4-FFF2-40B4-BE49-F238E27FC236}">
                  <a16:creationId xmlns:a16="http://schemas.microsoft.com/office/drawing/2014/main" id="{3A8D655D-CEEC-FE4E-BF04-1387727DD8AD}"/>
                </a:ext>
              </a:extLst>
            </p:cNvPr>
            <p:cNvPicPr>
              <a:picLocks noChangeAspect="1"/>
            </p:cNvPicPr>
            <p:nvPr userDrawn="1"/>
          </p:nvPicPr>
          <p:blipFill>
            <a:blip r:embed="rId2"/>
            <a:stretch>
              <a:fillRect/>
            </a:stretch>
          </p:blipFill>
          <p:spPr>
            <a:xfrm>
              <a:off x="4925575" y="1893553"/>
              <a:ext cx="280555" cy="280555"/>
            </a:xfrm>
            <a:prstGeom prst="rect">
              <a:avLst/>
            </a:prstGeom>
          </p:spPr>
        </p:pic>
        <p:sp>
          <p:nvSpPr>
            <p:cNvPr id="22" name="Rectangle 21">
              <a:extLst>
                <a:ext uri="{FF2B5EF4-FFF2-40B4-BE49-F238E27FC236}">
                  <a16:creationId xmlns:a16="http://schemas.microsoft.com/office/drawing/2014/main" id="{F8907063-DF6E-6E43-9F6F-05A4F7023823}"/>
                </a:ext>
              </a:extLst>
            </p:cNvPr>
            <p:cNvSpPr/>
            <p:nvPr userDrawn="1"/>
          </p:nvSpPr>
          <p:spPr>
            <a:xfrm>
              <a:off x="5461063" y="2979648"/>
              <a:ext cx="836912"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allscripts.com</a:t>
              </a:r>
            </a:p>
          </p:txBody>
        </p:sp>
        <p:pic>
          <p:nvPicPr>
            <p:cNvPr id="23" name="Picture 22">
              <a:extLst>
                <a:ext uri="{FF2B5EF4-FFF2-40B4-BE49-F238E27FC236}">
                  <a16:creationId xmlns:a16="http://schemas.microsoft.com/office/drawing/2014/main" id="{ADB8C2CC-C902-294E-AE72-21695FFF5B92}"/>
                </a:ext>
              </a:extLst>
            </p:cNvPr>
            <p:cNvPicPr>
              <a:picLocks noChangeAspect="1"/>
            </p:cNvPicPr>
            <p:nvPr userDrawn="1"/>
          </p:nvPicPr>
          <p:blipFill>
            <a:blip r:embed="rId3"/>
            <a:stretch>
              <a:fillRect/>
            </a:stretch>
          </p:blipFill>
          <p:spPr>
            <a:xfrm>
              <a:off x="4925575" y="2966329"/>
              <a:ext cx="280555" cy="280555"/>
            </a:xfrm>
            <a:prstGeom prst="rect">
              <a:avLst/>
            </a:prstGeom>
          </p:spPr>
        </p:pic>
        <p:sp>
          <p:nvSpPr>
            <p:cNvPr id="24" name="Rectangle 23">
              <a:extLst>
                <a:ext uri="{FF2B5EF4-FFF2-40B4-BE49-F238E27FC236}">
                  <a16:creationId xmlns:a16="http://schemas.microsoft.com/office/drawing/2014/main" id="{1CD664CE-246E-2A43-81C4-398622203982}"/>
                </a:ext>
              </a:extLst>
            </p:cNvPr>
            <p:cNvSpPr/>
            <p:nvPr userDrawn="1"/>
          </p:nvSpPr>
          <p:spPr>
            <a:xfrm>
              <a:off x="5461063" y="1395734"/>
              <a:ext cx="736019"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@allscripts</a:t>
              </a:r>
            </a:p>
          </p:txBody>
        </p:sp>
        <p:pic>
          <p:nvPicPr>
            <p:cNvPr id="25" name="Picture 24">
              <a:extLst>
                <a:ext uri="{FF2B5EF4-FFF2-40B4-BE49-F238E27FC236}">
                  <a16:creationId xmlns:a16="http://schemas.microsoft.com/office/drawing/2014/main" id="{8128B500-64FB-E44E-AB87-C201AA3886BD}"/>
                </a:ext>
              </a:extLst>
            </p:cNvPr>
            <p:cNvPicPr>
              <a:picLocks noChangeAspect="1"/>
            </p:cNvPicPr>
            <p:nvPr userDrawn="1"/>
          </p:nvPicPr>
          <p:blipFill>
            <a:blip r:embed="rId4"/>
            <a:stretch>
              <a:fillRect/>
            </a:stretch>
          </p:blipFill>
          <p:spPr>
            <a:xfrm>
              <a:off x="4925575" y="1407665"/>
              <a:ext cx="280555" cy="230055"/>
            </a:xfrm>
            <a:prstGeom prst="rect">
              <a:avLst/>
            </a:prstGeom>
          </p:spPr>
        </p:pic>
        <p:pic>
          <p:nvPicPr>
            <p:cNvPr id="26" name="Picture 25">
              <a:extLst>
                <a:ext uri="{FF2B5EF4-FFF2-40B4-BE49-F238E27FC236}">
                  <a16:creationId xmlns:a16="http://schemas.microsoft.com/office/drawing/2014/main" id="{11B95E05-816F-C94E-A2FA-B4A36E703E62}"/>
                </a:ext>
              </a:extLst>
            </p:cNvPr>
            <p:cNvPicPr>
              <a:picLocks noChangeAspect="1"/>
            </p:cNvPicPr>
            <p:nvPr userDrawn="1"/>
          </p:nvPicPr>
          <p:blipFill>
            <a:blip r:embed="rId5"/>
            <a:stretch>
              <a:fillRect/>
            </a:stretch>
          </p:blipFill>
          <p:spPr>
            <a:xfrm>
              <a:off x="4925575" y="2429941"/>
              <a:ext cx="280555" cy="280555"/>
            </a:xfrm>
            <a:prstGeom prst="rect">
              <a:avLst/>
            </a:prstGeom>
          </p:spPr>
        </p:pic>
        <p:sp>
          <p:nvSpPr>
            <p:cNvPr id="27" name="Rectangle 26">
              <a:extLst>
                <a:ext uri="{FF2B5EF4-FFF2-40B4-BE49-F238E27FC236}">
                  <a16:creationId xmlns:a16="http://schemas.microsoft.com/office/drawing/2014/main" id="{B007CDCC-8503-BF44-8DB5-BB997143CF3E}"/>
                </a:ext>
              </a:extLst>
            </p:cNvPr>
            <p:cNvSpPr/>
            <p:nvPr userDrawn="1"/>
          </p:nvSpPr>
          <p:spPr>
            <a:xfrm>
              <a:off x="5461063" y="2443260"/>
              <a:ext cx="1859451"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linkedin.com/company/allscripts</a:t>
              </a:r>
            </a:p>
          </p:txBody>
        </p:sp>
      </p:grpSp>
      <p:pic>
        <p:nvPicPr>
          <p:cNvPr id="12" name="Picture 11">
            <a:extLst>
              <a:ext uri="{FF2B5EF4-FFF2-40B4-BE49-F238E27FC236}">
                <a16:creationId xmlns:a16="http://schemas.microsoft.com/office/drawing/2014/main" id="{29E762E4-1BB8-8C4F-B7E5-AD0D196C177C}"/>
              </a:ext>
            </a:extLst>
          </p:cNvPr>
          <p:cNvPicPr>
            <a:picLocks noChangeAspect="1"/>
          </p:cNvPicPr>
          <p:nvPr userDrawn="1"/>
        </p:nvPicPr>
        <p:blipFill>
          <a:blip r:embed="rId6"/>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6212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18" y="4658466"/>
            <a:ext cx="2061783" cy="307328"/>
          </a:xfrm>
          <a:prstGeom prst="rect">
            <a:avLst/>
          </a:prstGeom>
        </p:spPr>
        <p:txBody>
          <a:bodyPr wrap="none">
            <a:spAutoFit/>
          </a:bodyPr>
          <a:lstStyle/>
          <a:p>
            <a:r>
              <a:rPr lang="en-US" sz="1397" dirty="0">
                <a:solidFill>
                  <a:schemeClr val="bg1"/>
                </a:solidFill>
              </a:rPr>
              <a:t>0161 233 4999, option 1</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17" y="3972863"/>
            <a:ext cx="1313052" cy="307328"/>
          </a:xfrm>
          <a:prstGeom prst="rect">
            <a:avLst/>
          </a:prstGeom>
        </p:spPr>
        <p:txBody>
          <a:bodyPr wrap="none">
            <a:spAutoFit/>
          </a:bodyPr>
          <a:lstStyle/>
          <a:p>
            <a:r>
              <a:rPr lang="en-US" sz="1397" dirty="0">
                <a:solidFill>
                  <a:schemeClr val="bg1"/>
                </a:solidFill>
              </a:rPr>
              <a:t>uk.allscripts.com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21" y="1860979"/>
            <a:ext cx="1136850" cy="307328"/>
          </a:xfrm>
          <a:prstGeom prst="rect">
            <a:avLst/>
          </a:prstGeom>
        </p:spPr>
        <p:txBody>
          <a:bodyPr wrap="none">
            <a:spAutoFit/>
          </a:bodyPr>
          <a:lstStyle/>
          <a:p>
            <a:r>
              <a:rPr lang="en-US" sz="1397" dirty="0">
                <a:solidFill>
                  <a:schemeClr val="bg1"/>
                </a:solidFill>
              </a:rPr>
              <a:t>@allscriptsuk</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330048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US">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18" y="4658466"/>
            <a:ext cx="1742785" cy="307328"/>
          </a:xfrm>
          <a:prstGeom prst="rect">
            <a:avLst/>
          </a:prstGeom>
        </p:spPr>
        <p:txBody>
          <a:bodyPr wrap="none">
            <a:spAutoFit/>
          </a:bodyPr>
          <a:lstStyle/>
          <a:p>
            <a:r>
              <a:rPr lang="en-US" sz="1397" dirty="0">
                <a:solidFill>
                  <a:schemeClr val="bg1"/>
                </a:solidFill>
              </a:rPr>
              <a:t>+61 (0)3 9823 6291</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18" y="3972863"/>
            <a:ext cx="1333891" cy="307328"/>
          </a:xfrm>
          <a:prstGeom prst="rect">
            <a:avLst/>
          </a:prstGeom>
        </p:spPr>
        <p:txBody>
          <a:bodyPr wrap="none">
            <a:spAutoFit/>
          </a:bodyPr>
          <a:lstStyle/>
          <a:p>
            <a:r>
              <a:rPr lang="en-US" sz="1397" dirty="0">
                <a:solidFill>
                  <a:schemeClr val="bg1"/>
                </a:solidFill>
              </a:rPr>
              <a:t>au.allscripts.com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20" y="1860979"/>
            <a:ext cx="1217000" cy="307328"/>
          </a:xfrm>
          <a:prstGeom prst="rect">
            <a:avLst/>
          </a:prstGeom>
        </p:spPr>
        <p:txBody>
          <a:bodyPr wrap="none">
            <a:spAutoFit/>
          </a:bodyPr>
          <a:lstStyle/>
          <a:p>
            <a:r>
              <a:rPr lang="en-US" sz="1397" dirty="0">
                <a:solidFill>
                  <a:schemeClr val="bg1"/>
                </a:solidFill>
              </a:rPr>
              <a:t>@allscriptsaus</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286243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A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20" y="4658466"/>
            <a:ext cx="1277914" cy="307328"/>
          </a:xfrm>
          <a:prstGeom prst="rect">
            <a:avLst/>
          </a:prstGeom>
        </p:spPr>
        <p:txBody>
          <a:bodyPr wrap="none">
            <a:spAutoFit/>
          </a:bodyPr>
          <a:lstStyle/>
          <a:p>
            <a:r>
              <a:rPr lang="en-US" sz="1397" dirty="0">
                <a:solidFill>
                  <a:schemeClr val="bg1"/>
                </a:solidFill>
              </a:rPr>
              <a:t>604 273 4900</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20" y="3972863"/>
            <a:ext cx="1324273" cy="307328"/>
          </a:xfrm>
          <a:prstGeom prst="rect">
            <a:avLst/>
          </a:prstGeom>
        </p:spPr>
        <p:txBody>
          <a:bodyPr wrap="none">
            <a:spAutoFit/>
          </a:bodyPr>
          <a:lstStyle/>
          <a:p>
            <a:r>
              <a:rPr lang="en-US" sz="1397" dirty="0">
                <a:solidFill>
                  <a:schemeClr val="bg1"/>
                </a:solidFill>
              </a:rPr>
              <a:t>ca.allscripts.com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17" y="1860979"/>
            <a:ext cx="1226618" cy="307328"/>
          </a:xfrm>
          <a:prstGeom prst="rect">
            <a:avLst/>
          </a:prstGeom>
        </p:spPr>
        <p:txBody>
          <a:bodyPr wrap="none">
            <a:spAutoFit/>
          </a:bodyPr>
          <a:lstStyle/>
          <a:p>
            <a:r>
              <a:rPr lang="en-US" sz="1397" dirty="0">
                <a:solidFill>
                  <a:schemeClr val="bg1"/>
                </a:solidFill>
              </a:rPr>
              <a:t>@allscriptscan</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52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sia">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17" y="4658466"/>
            <a:ext cx="1398140" cy="307328"/>
          </a:xfrm>
          <a:prstGeom prst="rect">
            <a:avLst/>
          </a:prstGeom>
        </p:spPr>
        <p:txBody>
          <a:bodyPr wrap="none">
            <a:spAutoFit/>
          </a:bodyPr>
          <a:lstStyle/>
          <a:p>
            <a:r>
              <a:rPr lang="en-US" sz="1397" dirty="0">
                <a:solidFill>
                  <a:schemeClr val="bg1"/>
                </a:solidFill>
              </a:rPr>
              <a:t>+65 6398 3281</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18" y="3972863"/>
            <a:ext cx="1312924" cy="307328"/>
          </a:xfrm>
          <a:prstGeom prst="rect">
            <a:avLst/>
          </a:prstGeom>
        </p:spPr>
        <p:txBody>
          <a:bodyPr wrap="none">
            <a:spAutoFit/>
          </a:bodyPr>
          <a:lstStyle/>
          <a:p>
            <a:r>
              <a:rPr lang="en-US" sz="1397" dirty="0">
                <a:solidFill>
                  <a:schemeClr val="bg1"/>
                </a:solidFill>
              </a:rPr>
              <a:t>as.allscripts.com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21" y="1860979"/>
            <a:ext cx="1237839" cy="307328"/>
          </a:xfrm>
          <a:prstGeom prst="rect">
            <a:avLst/>
          </a:prstGeom>
        </p:spPr>
        <p:txBody>
          <a:bodyPr wrap="none">
            <a:spAutoFit/>
          </a:bodyPr>
          <a:lstStyle/>
          <a:p>
            <a:r>
              <a:rPr lang="en-US" sz="1397" dirty="0">
                <a:solidFill>
                  <a:schemeClr val="bg1"/>
                </a:solidFill>
              </a:rPr>
              <a:t>@allscriptssgp</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266348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2B3E68"/>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186799-65DE-F84F-8A8A-BA212B13B846}"/>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
        <p:nvSpPr>
          <p:cNvPr id="7" name="TextBox 6">
            <a:extLst>
              <a:ext uri="{FF2B5EF4-FFF2-40B4-BE49-F238E27FC236}">
                <a16:creationId xmlns:a16="http://schemas.microsoft.com/office/drawing/2014/main" id="{86BC89AB-C39B-BF4B-945C-28235A9B1B0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F7D1E33-E31C-974A-A3AF-3BDF2AD875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16" name="Title 1">
            <a:extLst>
              <a:ext uri="{FF2B5EF4-FFF2-40B4-BE49-F238E27FC236}">
                <a16:creationId xmlns:a16="http://schemas.microsoft.com/office/drawing/2014/main" id="{5FD3408D-52B0-6342-87D0-36DE085358B2}"/>
              </a:ext>
            </a:extLst>
          </p:cNvPr>
          <p:cNvSpPr>
            <a:spLocks noGrp="1"/>
          </p:cNvSpPr>
          <p:nvPr>
            <p:ph type="ctrTitle"/>
          </p:nvPr>
        </p:nvSpPr>
        <p:spPr>
          <a:xfrm>
            <a:off x="1524000" y="2353033"/>
            <a:ext cx="9144000" cy="2762870"/>
          </a:xfrm>
        </p:spPr>
        <p:txBody>
          <a:bodyPr anchor="ctr"/>
          <a:lstStyle>
            <a:lvl1pPr algn="l">
              <a:defRPr sz="5994">
                <a:solidFill>
                  <a:schemeClr val="bg1"/>
                </a:solidFill>
              </a:defRPr>
            </a:lvl1pPr>
          </a:lstStyle>
          <a:p>
            <a:r>
              <a:rPr lang="en-US"/>
              <a:t>Click to edit Master title style</a:t>
            </a:r>
            <a:endParaRPr lang="en-US" dirty="0"/>
          </a:p>
        </p:txBody>
      </p:sp>
      <p:pic>
        <p:nvPicPr>
          <p:cNvPr id="21" name="Graphic 20">
            <a:extLst>
              <a:ext uri="{FF2B5EF4-FFF2-40B4-BE49-F238E27FC236}">
                <a16:creationId xmlns:a16="http://schemas.microsoft.com/office/drawing/2014/main" id="{F79CEDFD-F88D-584F-B091-54F6DA6E7ED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6333067" cy="1387249"/>
          </a:xfrm>
          <a:prstGeom prst="rect">
            <a:avLst/>
          </a:prstGeom>
        </p:spPr>
      </p:pic>
    </p:spTree>
    <p:extLst>
      <p:ext uri="{BB962C8B-B14F-4D97-AF65-F5344CB8AC3E}">
        <p14:creationId xmlns:p14="http://schemas.microsoft.com/office/powerpoint/2010/main" val="23058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pic>
        <p:nvPicPr>
          <p:cNvPr id="4" name="Graphic 3">
            <a:extLst>
              <a:ext uri="{FF2B5EF4-FFF2-40B4-BE49-F238E27FC236}">
                <a16:creationId xmlns:a16="http://schemas.microsoft.com/office/drawing/2014/main" id="{8A9D6ED8-82DF-384C-A555-E9B33C1FD8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2001" y="5995768"/>
            <a:ext cx="3994332" cy="487229"/>
          </a:xfrm>
          <a:prstGeom prst="rect">
            <a:avLst/>
          </a:prstGeom>
        </p:spPr>
      </p:pic>
      <p:pic>
        <p:nvPicPr>
          <p:cNvPr id="17" name="Graphic 16">
            <a:extLst>
              <a:ext uri="{FF2B5EF4-FFF2-40B4-BE49-F238E27FC236}">
                <a16:creationId xmlns:a16="http://schemas.microsoft.com/office/drawing/2014/main" id="{2380B98D-2F66-9A41-AC70-25A84141EAE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933" y="601162"/>
            <a:ext cx="12192000" cy="1012716"/>
          </a:xfrm>
          <a:prstGeom prst="rect">
            <a:avLst/>
          </a:prstGeom>
        </p:spPr>
      </p:pic>
    </p:spTree>
    <p:extLst>
      <p:ext uri="{BB962C8B-B14F-4D97-AF65-F5344CB8AC3E}">
        <p14:creationId xmlns:p14="http://schemas.microsoft.com/office/powerpoint/2010/main" val="312782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 Acu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817990-9F42-9447-A191-562130F0308C}"/>
              </a:ext>
            </a:extLst>
          </p:cNvPr>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736D7A35-25EF-6E40-95F5-D9459455033F}"/>
              </a:ext>
            </a:extLst>
          </p:cNvPr>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D3F47F13-A839-4449-930A-56A2E477E6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2001" y="5995768"/>
            <a:ext cx="3994332" cy="487229"/>
          </a:xfrm>
          <a:prstGeom prst="rect">
            <a:avLst/>
          </a:prstGeom>
        </p:spPr>
      </p:pic>
      <p:pic>
        <p:nvPicPr>
          <p:cNvPr id="9" name="Graphic 8">
            <a:extLst>
              <a:ext uri="{FF2B5EF4-FFF2-40B4-BE49-F238E27FC236}">
                <a16:creationId xmlns:a16="http://schemas.microsoft.com/office/drawing/2014/main" id="{96B9DE68-4051-FD45-8304-F71CE6CFF54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933" y="601162"/>
            <a:ext cx="12192000" cy="1012716"/>
          </a:xfrm>
          <a:prstGeom prst="rect">
            <a:avLst/>
          </a:prstGeom>
        </p:spPr>
      </p:pic>
      <p:sp>
        <p:nvSpPr>
          <p:cNvPr id="10" name="TextBox 9">
            <a:extLst>
              <a:ext uri="{FF2B5EF4-FFF2-40B4-BE49-F238E27FC236}">
                <a16:creationId xmlns:a16="http://schemas.microsoft.com/office/drawing/2014/main" id="{0780F226-498D-B644-90A6-8546ED453DFB}"/>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111512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 Ambulat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3186AD-DCDA-2C43-A7B1-A404B3A607D9}"/>
              </a:ext>
            </a:extLst>
          </p:cNvPr>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E4C7D61C-C0F0-9942-954C-FF6C99FC8953}"/>
              </a:ext>
            </a:extLst>
          </p:cNvPr>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9879CE75-BFF4-7B48-8473-3F6F5CE0B1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2001" y="5995768"/>
            <a:ext cx="3994332" cy="487229"/>
          </a:xfrm>
          <a:prstGeom prst="rect">
            <a:avLst/>
          </a:prstGeom>
        </p:spPr>
      </p:pic>
      <p:pic>
        <p:nvPicPr>
          <p:cNvPr id="9" name="Graphic 8">
            <a:extLst>
              <a:ext uri="{FF2B5EF4-FFF2-40B4-BE49-F238E27FC236}">
                <a16:creationId xmlns:a16="http://schemas.microsoft.com/office/drawing/2014/main" id="{5D392E6B-C3EC-0F40-A6F5-93285C992D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933" y="601162"/>
            <a:ext cx="12192000" cy="1012716"/>
          </a:xfrm>
          <a:prstGeom prst="rect">
            <a:avLst/>
          </a:prstGeom>
        </p:spPr>
      </p:pic>
      <p:sp>
        <p:nvSpPr>
          <p:cNvPr id="11" name="TextBox 10">
            <a:extLst>
              <a:ext uri="{FF2B5EF4-FFF2-40B4-BE49-F238E27FC236}">
                <a16:creationId xmlns:a16="http://schemas.microsoft.com/office/drawing/2014/main" id="{FE7DE6B5-EB6D-A24E-8921-BD5B82E827FA}"/>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50502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2B3E68"/>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186799-65DE-F84F-8A8A-BA212B13B846}"/>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
        <p:nvSpPr>
          <p:cNvPr id="7" name="TextBox 6">
            <a:extLst>
              <a:ext uri="{FF2B5EF4-FFF2-40B4-BE49-F238E27FC236}">
                <a16:creationId xmlns:a16="http://schemas.microsoft.com/office/drawing/2014/main" id="{86BC89AB-C39B-BF4B-945C-28235A9B1B0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F7D1E33-E31C-974A-A3AF-3BDF2AD875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16" name="Title 1">
            <a:extLst>
              <a:ext uri="{FF2B5EF4-FFF2-40B4-BE49-F238E27FC236}">
                <a16:creationId xmlns:a16="http://schemas.microsoft.com/office/drawing/2014/main" id="{5FD3408D-52B0-6342-87D0-36DE085358B2}"/>
              </a:ext>
            </a:extLst>
          </p:cNvPr>
          <p:cNvSpPr>
            <a:spLocks noGrp="1"/>
          </p:cNvSpPr>
          <p:nvPr>
            <p:ph type="ctrTitle"/>
          </p:nvPr>
        </p:nvSpPr>
        <p:spPr>
          <a:xfrm>
            <a:off x="1524000" y="2353033"/>
            <a:ext cx="9144000" cy="2762870"/>
          </a:xfrm>
        </p:spPr>
        <p:txBody>
          <a:bodyPr anchor="ctr"/>
          <a:lstStyle>
            <a:lvl1pPr algn="l">
              <a:defRPr sz="5994">
                <a:solidFill>
                  <a:schemeClr val="bg1"/>
                </a:solidFill>
              </a:defRPr>
            </a:lvl1pPr>
          </a:lstStyle>
          <a:p>
            <a:r>
              <a:rPr lang="en-US"/>
              <a:t>Click to edit Master title style</a:t>
            </a:r>
            <a:endParaRPr lang="en-US" dirty="0"/>
          </a:p>
        </p:txBody>
      </p:sp>
      <p:pic>
        <p:nvPicPr>
          <p:cNvPr id="21" name="Graphic 20">
            <a:extLst>
              <a:ext uri="{FF2B5EF4-FFF2-40B4-BE49-F238E27FC236}">
                <a16:creationId xmlns:a16="http://schemas.microsoft.com/office/drawing/2014/main" id="{F79CEDFD-F88D-584F-B091-54F6DA6E7ED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6333067" cy="1387249"/>
          </a:xfrm>
          <a:prstGeom prst="rect">
            <a:avLst/>
          </a:prstGeom>
        </p:spPr>
      </p:pic>
    </p:spTree>
    <p:extLst>
      <p:ext uri="{BB962C8B-B14F-4D97-AF65-F5344CB8AC3E}">
        <p14:creationId xmlns:p14="http://schemas.microsoft.com/office/powerpoint/2010/main" val="33701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with Subtitle">
    <p:bg>
      <p:bgPr>
        <a:solidFill>
          <a:srgbClr val="2B3E68"/>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BC89AB-C39B-BF4B-945C-28235A9B1B0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F7D1E33-E31C-974A-A3AF-3BDF2AD875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itle 1">
            <a:extLst>
              <a:ext uri="{FF2B5EF4-FFF2-40B4-BE49-F238E27FC236}">
                <a16:creationId xmlns:a16="http://schemas.microsoft.com/office/drawing/2014/main" id="{7D07C703-1C29-D84A-A32D-7CC5BFE29C25}"/>
              </a:ext>
            </a:extLst>
          </p:cNvPr>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2658A25-4C3F-A642-B2AD-78F769E2AA91}"/>
              </a:ext>
            </a:extLst>
          </p:cNvPr>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sp>
        <p:nvSpPr>
          <p:cNvPr id="11" name="TextBox 10">
            <a:extLst>
              <a:ext uri="{FF2B5EF4-FFF2-40B4-BE49-F238E27FC236}">
                <a16:creationId xmlns:a16="http://schemas.microsoft.com/office/drawing/2014/main" id="{B1F1BC5A-054D-0847-B0BF-8733BF5D0969}"/>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pic>
        <p:nvPicPr>
          <p:cNvPr id="12" name="Graphic 11">
            <a:extLst>
              <a:ext uri="{FF2B5EF4-FFF2-40B4-BE49-F238E27FC236}">
                <a16:creationId xmlns:a16="http://schemas.microsoft.com/office/drawing/2014/main" id="{996BAEFA-FC34-6546-BA5B-D44A6710CF9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6333067" cy="1387249"/>
          </a:xfrm>
          <a:prstGeom prst="rect">
            <a:avLst/>
          </a:prstGeom>
        </p:spPr>
      </p:pic>
    </p:spTree>
    <p:extLst>
      <p:ext uri="{BB962C8B-B14F-4D97-AF65-F5344CB8AC3E}">
        <p14:creationId xmlns:p14="http://schemas.microsoft.com/office/powerpoint/2010/main" val="63427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A50CF25-C8C2-944E-ACB1-7E44882E29A2}"/>
              </a:ext>
            </a:extLst>
          </p:cNvPr>
          <p:cNvSpPr>
            <a:spLocks noGrp="1"/>
          </p:cNvSpPr>
          <p:nvPr>
            <p:ph idx="11"/>
          </p:nvPr>
        </p:nvSpPr>
        <p:spPr>
          <a:xfrm>
            <a:off x="304800" y="1605899"/>
            <a:ext cx="11582400" cy="4512788"/>
          </a:xfrm>
        </p:spPr>
        <p:txBody>
          <a:bodyPr/>
          <a:lstStyle>
            <a:lvl2pPr marL="685166" indent="-228389">
              <a:buFont typeface="System Font Regular"/>
              <a:buChar char="–"/>
              <a:defRPr/>
            </a:lvl2pPr>
            <a:lvl4pPr marL="1598720" indent="-228389">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105442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04800" y="1246399"/>
            <a:ext cx="11582400" cy="4872288"/>
          </a:xfrm>
        </p:spPr>
        <p:txBody>
          <a:bodyPr/>
          <a:lstStyle>
            <a:lvl2pPr marL="685166" indent="-228389">
              <a:buFont typeface="System Font Regular"/>
              <a:buChar char="–"/>
              <a:defRPr/>
            </a:lvl2pPr>
            <a:lvl4pPr marL="1598720" indent="-228389">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50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0F34B-519D-FB40-AC28-FEB1E5844BE2}"/>
              </a:ext>
            </a:extLst>
          </p:cNvPr>
          <p:cNvSpPr/>
          <p:nvPr userDrawn="1"/>
        </p:nvSpPr>
        <p:spPr>
          <a:xfrm>
            <a:off x="0" y="1"/>
            <a:ext cx="3464560" cy="6858000"/>
          </a:xfrm>
          <a:prstGeom prst="rect">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 name="Title 1"/>
          <p:cNvSpPr>
            <a:spLocks noGrp="1"/>
          </p:cNvSpPr>
          <p:nvPr>
            <p:ph type="title"/>
          </p:nvPr>
        </p:nvSpPr>
        <p:spPr>
          <a:xfrm>
            <a:off x="304801" y="365125"/>
            <a:ext cx="2737708" cy="2158808"/>
          </a:xfrm>
        </p:spPr>
        <p:txBody>
          <a:bodyPr anchor="b">
            <a:normAutofit/>
          </a:bodyPr>
          <a:lstStyle>
            <a:lvl1pPr>
              <a:defRPr sz="373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11373" y="365124"/>
            <a:ext cx="8075827" cy="5753563"/>
          </a:xfrm>
        </p:spPr>
        <p:txBody>
          <a:bodyPr/>
          <a:lstStyle>
            <a:lvl2pPr marL="685166" indent="-228389">
              <a:buFont typeface="System Font Regular"/>
              <a:buChar char="–"/>
              <a:defRPr/>
            </a:lvl2pPr>
            <a:lvl4pPr marL="1598720" indent="-228389">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F73560E3-8A15-F446-87DE-5579F2BC799D}"/>
              </a:ext>
            </a:extLst>
          </p:cNvPr>
          <p:cNvSpPr>
            <a:spLocks noGrp="1"/>
          </p:cNvSpPr>
          <p:nvPr>
            <p:ph idx="10"/>
          </p:nvPr>
        </p:nvSpPr>
        <p:spPr>
          <a:xfrm>
            <a:off x="304801" y="2809248"/>
            <a:ext cx="2737708" cy="3310332"/>
          </a:xfrm>
        </p:spPr>
        <p:txBody>
          <a:bodyPr>
            <a:normAutofit/>
          </a:bodyPr>
          <a:lstStyle>
            <a:lvl1pPr>
              <a:defRPr sz="2131">
                <a:solidFill>
                  <a:schemeClr val="bg1"/>
                </a:solidFill>
              </a:defRPr>
            </a:lvl1pPr>
            <a:lvl2pPr marL="685166" indent="-228389">
              <a:buFont typeface="System Font Regular"/>
              <a:buChar char="–"/>
              <a:defRPr sz="1599">
                <a:solidFill>
                  <a:schemeClr val="bg1"/>
                </a:solidFill>
              </a:defRPr>
            </a:lvl2pPr>
            <a:lvl3pPr>
              <a:defRPr sz="1465">
                <a:solidFill>
                  <a:schemeClr val="bg1"/>
                </a:solidFill>
              </a:defRPr>
            </a:lvl3pPr>
            <a:lvl4pPr marL="1598720" indent="-228389">
              <a:buFont typeface="System Font Regular"/>
              <a:buChar char="–"/>
              <a:defRPr sz="1399">
                <a:solidFill>
                  <a:schemeClr val="bg1"/>
                </a:solidFill>
              </a:defRPr>
            </a:lvl4pPr>
            <a:lvl5pPr>
              <a:defRPr sz="13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14DFEBBB-D611-944E-88EF-EC71AC1D4550}"/>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80399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box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0F34B-519D-FB40-AC28-FEB1E5844BE2}"/>
              </a:ext>
            </a:extLst>
          </p:cNvPr>
          <p:cNvSpPr/>
          <p:nvPr userDrawn="1"/>
        </p:nvSpPr>
        <p:spPr>
          <a:xfrm>
            <a:off x="0" y="1"/>
            <a:ext cx="3464560" cy="6858000"/>
          </a:xfrm>
          <a:prstGeom prst="rect">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 name="Title 1"/>
          <p:cNvSpPr>
            <a:spLocks noGrp="1"/>
          </p:cNvSpPr>
          <p:nvPr>
            <p:ph type="title"/>
          </p:nvPr>
        </p:nvSpPr>
        <p:spPr>
          <a:xfrm>
            <a:off x="304801" y="365125"/>
            <a:ext cx="2737708" cy="2158808"/>
          </a:xfrm>
        </p:spPr>
        <p:txBody>
          <a:bodyPr anchor="b">
            <a:normAutofit/>
          </a:bodyPr>
          <a:lstStyle>
            <a:lvl1pPr>
              <a:defRPr sz="3730">
                <a:solidFill>
                  <a:schemeClr val="bg1"/>
                </a:solidFill>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3560E3-8A15-F446-87DE-5579F2BC799D}"/>
              </a:ext>
            </a:extLst>
          </p:cNvPr>
          <p:cNvSpPr>
            <a:spLocks noGrp="1"/>
          </p:cNvSpPr>
          <p:nvPr>
            <p:ph idx="10"/>
          </p:nvPr>
        </p:nvSpPr>
        <p:spPr>
          <a:xfrm>
            <a:off x="304801" y="2809248"/>
            <a:ext cx="2737708" cy="3310332"/>
          </a:xfrm>
        </p:spPr>
        <p:txBody>
          <a:bodyPr>
            <a:normAutofit/>
          </a:bodyPr>
          <a:lstStyle>
            <a:lvl1pPr>
              <a:defRPr sz="2131">
                <a:solidFill>
                  <a:schemeClr val="bg1"/>
                </a:solidFill>
              </a:defRPr>
            </a:lvl1pPr>
            <a:lvl2pPr marL="685166" indent="-228389">
              <a:buFont typeface="System Font Regular"/>
              <a:buChar char="–"/>
              <a:defRPr sz="1599">
                <a:solidFill>
                  <a:schemeClr val="bg1"/>
                </a:solidFill>
              </a:defRPr>
            </a:lvl2pPr>
            <a:lvl3pPr>
              <a:defRPr sz="1465">
                <a:solidFill>
                  <a:schemeClr val="bg1"/>
                </a:solidFill>
              </a:defRPr>
            </a:lvl3pPr>
            <a:lvl4pPr marL="1598720" indent="-228389">
              <a:buFont typeface="System Font Regular"/>
              <a:buChar char="–"/>
              <a:defRPr sz="1399">
                <a:solidFill>
                  <a:schemeClr val="bg1"/>
                </a:solidFill>
              </a:defRPr>
            </a:lvl4pPr>
            <a:lvl5pPr>
              <a:defRPr sz="13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66A150C9-A17B-5147-90C3-E8E895C7D04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36175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382982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ith Subtitle">
    <p:bg>
      <p:bgPr>
        <a:solidFill>
          <a:srgbClr val="2B3E68"/>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BC89AB-C39B-BF4B-945C-28235A9B1B0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F7D1E33-E31C-974A-A3AF-3BDF2AD875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itle 1">
            <a:extLst>
              <a:ext uri="{FF2B5EF4-FFF2-40B4-BE49-F238E27FC236}">
                <a16:creationId xmlns:a16="http://schemas.microsoft.com/office/drawing/2014/main" id="{7D07C703-1C29-D84A-A32D-7CC5BFE29C25}"/>
              </a:ext>
            </a:extLst>
          </p:cNvPr>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2658A25-4C3F-A642-B2AD-78F769E2AA91}"/>
              </a:ext>
            </a:extLst>
          </p:cNvPr>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sp>
        <p:nvSpPr>
          <p:cNvPr id="11" name="TextBox 10">
            <a:extLst>
              <a:ext uri="{FF2B5EF4-FFF2-40B4-BE49-F238E27FC236}">
                <a16:creationId xmlns:a16="http://schemas.microsoft.com/office/drawing/2014/main" id="{B1F1BC5A-054D-0847-B0BF-8733BF5D0969}"/>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pic>
        <p:nvPicPr>
          <p:cNvPr id="12" name="Graphic 11">
            <a:extLst>
              <a:ext uri="{FF2B5EF4-FFF2-40B4-BE49-F238E27FC236}">
                <a16:creationId xmlns:a16="http://schemas.microsoft.com/office/drawing/2014/main" id="{996BAEFA-FC34-6546-BA5B-D44A6710CF9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6333067" cy="1387249"/>
          </a:xfrm>
          <a:prstGeom prst="rect">
            <a:avLst/>
          </a:prstGeom>
        </p:spPr>
      </p:pic>
    </p:spTree>
    <p:extLst>
      <p:ext uri="{BB962C8B-B14F-4D97-AF65-F5344CB8AC3E}">
        <p14:creationId xmlns:p14="http://schemas.microsoft.com/office/powerpoint/2010/main" val="169154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yebrow and 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750592"/>
            <a:ext cx="11582400" cy="609036"/>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365126"/>
            <a:ext cx="11582400" cy="359502"/>
          </a:xfrm>
        </p:spPr>
        <p:txBody>
          <a:bodyPr>
            <a:noAutofit/>
          </a:bodyPr>
          <a:lstStyle>
            <a:lvl1pPr marL="0" indent="0">
              <a:buNone/>
              <a:defRPr sz="1599" b="1" cap="all" spc="400" baseline="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264942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5645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 Small">
    <p:spTree>
      <p:nvGrpSpPr>
        <p:cNvPr id="1" name=""/>
        <p:cNvGrpSpPr/>
        <p:nvPr/>
      </p:nvGrpSpPr>
      <p:grpSpPr>
        <a:xfrm>
          <a:off x="0" y="0"/>
          <a:ext cx="0" cy="0"/>
          <a:chOff x="0" y="0"/>
          <a:chExt cx="0" cy="0"/>
        </a:xfrm>
      </p:grpSpPr>
      <p:sp>
        <p:nvSpPr>
          <p:cNvPr id="2" name="Title 1"/>
          <p:cNvSpPr>
            <a:spLocks noGrp="1"/>
          </p:cNvSpPr>
          <p:nvPr>
            <p:ph type="title"/>
          </p:nvPr>
        </p:nvSpPr>
        <p:spPr>
          <a:xfrm>
            <a:off x="304800" y="304222"/>
            <a:ext cx="11582400" cy="463163"/>
          </a:xfrm>
        </p:spPr>
        <p:txBody>
          <a:bodyPr/>
          <a:lstStyle>
            <a:lvl1pPr algn="ctr">
              <a:defRPr sz="2398"/>
            </a:lvl1pPr>
          </a:lstStyle>
          <a:p>
            <a:r>
              <a:rPr lang="en-US"/>
              <a:t>Click to edit Master title style</a:t>
            </a:r>
            <a:endParaRPr lang="en-US" dirty="0"/>
          </a:p>
        </p:txBody>
      </p:sp>
    </p:spTree>
    <p:extLst>
      <p:ext uri="{BB962C8B-B14F-4D97-AF65-F5344CB8AC3E}">
        <p14:creationId xmlns:p14="http://schemas.microsoft.com/office/powerpoint/2010/main" val="219134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2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Larg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4072128" y="-1"/>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3048000" cy="1810117"/>
          </a:xfrm>
        </p:spPr>
        <p:txBody>
          <a:bodyPr anchor="b" anchorCtr="0">
            <a:noAutofit/>
          </a:bodyPr>
          <a:lstStyle>
            <a:lvl1pPr>
              <a:defRPr sz="4263" b="0"/>
            </a:lvl1pPr>
          </a:lstStyle>
          <a:p>
            <a:r>
              <a:rPr lang="en-US"/>
              <a:t>Click to edit Master title style</a:t>
            </a:r>
            <a:endParaRPr lang="en-US" dirty="0"/>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463551" y="2595023"/>
            <a:ext cx="304800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85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Medium">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6096000" y="-1"/>
            <a:ext cx="6096000"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5120640" cy="1810117"/>
          </a:xfrm>
        </p:spPr>
        <p:txBody>
          <a:bodyPr anchor="b" anchorCtr="0">
            <a:noAutofit/>
          </a:bodyPr>
          <a:lstStyle>
            <a:lvl1pPr>
              <a:defRPr b="0"/>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A5D135F-EF16-F842-B513-024A20C19F84}"/>
              </a:ext>
            </a:extLst>
          </p:cNvPr>
          <p:cNvSpPr>
            <a:spLocks noGrp="1"/>
          </p:cNvSpPr>
          <p:nvPr>
            <p:ph type="body" sz="quarter" idx="11"/>
          </p:nvPr>
        </p:nvSpPr>
        <p:spPr>
          <a:xfrm>
            <a:off x="463551" y="2595023"/>
            <a:ext cx="512064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86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Small">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8132064" y="254"/>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7071360" cy="1810117"/>
          </a:xfrm>
        </p:spPr>
        <p:txBody>
          <a:bodyPr anchor="b" anchorCtr="0">
            <a:noAutofit/>
          </a:bodyPr>
          <a:lstStyle>
            <a:lvl1pPr>
              <a:defRPr b="0"/>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A8C63CB-A250-EC4F-A0F2-49F4AD9E31FC}"/>
              </a:ext>
            </a:extLst>
          </p:cNvPr>
          <p:cNvSpPr>
            <a:spLocks noGrp="1"/>
          </p:cNvSpPr>
          <p:nvPr>
            <p:ph type="body" sz="quarter" idx="11"/>
          </p:nvPr>
        </p:nvSpPr>
        <p:spPr>
          <a:xfrm>
            <a:off x="463551" y="2595023"/>
            <a:ext cx="707136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419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Small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4" name="Title 2">
            <a:extLst>
              <a:ext uri="{FF2B5EF4-FFF2-40B4-BE49-F238E27FC236}">
                <a16:creationId xmlns:a16="http://schemas.microsoft.com/office/drawing/2014/main" id="{B5FA7088-FE51-524E-A82F-3861B17A9483}"/>
              </a:ext>
            </a:extLst>
          </p:cNvPr>
          <p:cNvSpPr>
            <a:spLocks noGrp="1"/>
          </p:cNvSpPr>
          <p:nvPr>
            <p:ph type="title"/>
          </p:nvPr>
        </p:nvSpPr>
        <p:spPr>
          <a:xfrm>
            <a:off x="4614911" y="529597"/>
            <a:ext cx="7071360" cy="1810117"/>
          </a:xfrm>
        </p:spPr>
        <p:txBody>
          <a:bodyPr anchor="b" anchorCtr="0">
            <a:noAutofit/>
          </a:bodyPr>
          <a:lstStyle>
            <a:lvl1pPr>
              <a:defRPr b="0"/>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A5137289-463B-334D-A881-EC255A77B6F1}"/>
              </a:ext>
            </a:extLst>
          </p:cNvPr>
          <p:cNvSpPr>
            <a:spLocks noGrp="1"/>
          </p:cNvSpPr>
          <p:nvPr>
            <p:ph type="body" sz="quarter" idx="11"/>
          </p:nvPr>
        </p:nvSpPr>
        <p:spPr>
          <a:xfrm>
            <a:off x="4614636" y="2595023"/>
            <a:ext cx="707136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122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Medium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1"/>
            <a:ext cx="6096000" cy="6858000"/>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3AD08395-DAA7-C54A-A8EC-B2405B27C601}"/>
              </a:ext>
            </a:extLst>
          </p:cNvPr>
          <p:cNvSpPr>
            <a:spLocks noGrp="1"/>
          </p:cNvSpPr>
          <p:nvPr>
            <p:ph type="title"/>
          </p:nvPr>
        </p:nvSpPr>
        <p:spPr>
          <a:xfrm>
            <a:off x="6603363" y="529597"/>
            <a:ext cx="5120640" cy="1810117"/>
          </a:xfrm>
        </p:spPr>
        <p:txBody>
          <a:bodyPr anchor="b" anchorCtr="0">
            <a:noAutofit/>
          </a:bodyPr>
          <a:lstStyle>
            <a:lvl1pPr>
              <a:defRPr b="0"/>
            </a:lvl1pPr>
          </a:lstStyle>
          <a:p>
            <a:r>
              <a:rPr lang="en-US"/>
              <a:t>Click to edit Master title style</a:t>
            </a:r>
            <a:endParaRPr lang="en-US" dirty="0"/>
          </a:p>
        </p:txBody>
      </p:sp>
      <p:sp>
        <p:nvSpPr>
          <p:cNvPr id="4" name="Text Placeholder 4">
            <a:extLst>
              <a:ext uri="{FF2B5EF4-FFF2-40B4-BE49-F238E27FC236}">
                <a16:creationId xmlns:a16="http://schemas.microsoft.com/office/drawing/2014/main" id="{E47F412D-0D6B-A04B-B103-E95AC930D117}"/>
              </a:ext>
            </a:extLst>
          </p:cNvPr>
          <p:cNvSpPr>
            <a:spLocks noGrp="1"/>
          </p:cNvSpPr>
          <p:nvPr>
            <p:ph type="body" sz="quarter" idx="11"/>
          </p:nvPr>
        </p:nvSpPr>
        <p:spPr>
          <a:xfrm>
            <a:off x="6603088" y="2595023"/>
            <a:ext cx="512064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796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Large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8635363" y="529597"/>
            <a:ext cx="3048000" cy="1810117"/>
          </a:xfrm>
        </p:spPr>
        <p:txBody>
          <a:bodyPr anchor="b" anchorCtr="0">
            <a:noAutofit/>
          </a:bodyPr>
          <a:lstStyle>
            <a:lvl1pPr>
              <a:defRPr sz="4263" b="0"/>
            </a:lvl1pPr>
          </a:lstStyle>
          <a:p>
            <a:r>
              <a:rPr lang="en-US"/>
              <a:t>Click to edit Master title style</a:t>
            </a:r>
            <a:endParaRPr lang="en-US" dirty="0"/>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8635088" y="2595023"/>
            <a:ext cx="304800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966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A50CF25-C8C2-944E-ACB1-7E44882E29A2}"/>
              </a:ext>
            </a:extLst>
          </p:cNvPr>
          <p:cNvSpPr>
            <a:spLocks noGrp="1"/>
          </p:cNvSpPr>
          <p:nvPr>
            <p:ph idx="11"/>
          </p:nvPr>
        </p:nvSpPr>
        <p:spPr>
          <a:xfrm>
            <a:off x="304800" y="1605899"/>
            <a:ext cx="11582400" cy="4512788"/>
          </a:xfrm>
        </p:spPr>
        <p:txBody>
          <a:bodyPr/>
          <a:lstStyle>
            <a:lvl2pPr marL="685166" indent="-228389">
              <a:buFont typeface="System Font Regular"/>
              <a:buChar char="–"/>
              <a:defRPr/>
            </a:lvl2pPr>
            <a:lvl4pPr marL="1598720" indent="-228389">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296917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04800" y="1605901"/>
            <a:ext cx="11582400" cy="4512786"/>
          </a:xfrm>
        </p:spPr>
        <p:txBody>
          <a:bodyPr/>
          <a:lstStyle>
            <a:lvl1pPr>
              <a:defRPr>
                <a:solidFill>
                  <a:schemeClr val="bg1"/>
                </a:solidFill>
              </a:defRPr>
            </a:lvl1pPr>
            <a:lvl2pPr marL="685166" indent="-228389">
              <a:buFont typeface="System Font Regular"/>
              <a:buChar char="–"/>
              <a:defRPr>
                <a:solidFill>
                  <a:schemeClr val="bg1"/>
                </a:solidFill>
              </a:defRPr>
            </a:lvl2pPr>
            <a:lvl3pPr>
              <a:defRPr>
                <a:solidFill>
                  <a:schemeClr val="bg1"/>
                </a:solidFill>
              </a:defRPr>
            </a:lvl3pPr>
            <a:lvl4pPr marL="1598720" indent="-228389">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
        <p:nvSpPr>
          <p:cNvPr id="7" name="TextBox 6">
            <a:extLst>
              <a:ext uri="{FF2B5EF4-FFF2-40B4-BE49-F238E27FC236}">
                <a16:creationId xmlns:a16="http://schemas.microsoft.com/office/drawing/2014/main" id="{23B2EE9C-57B7-064B-B338-075907DCCAD9}"/>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446E34EA-00F1-EC40-B6A1-1B6E375873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extBox 8">
            <a:extLst>
              <a:ext uri="{FF2B5EF4-FFF2-40B4-BE49-F238E27FC236}">
                <a16:creationId xmlns:a16="http://schemas.microsoft.com/office/drawing/2014/main" id="{D310EECA-46B5-1646-B403-9C4CFEF36DCC}"/>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36944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marL="685166" indent="-228389">
              <a:buFont typeface="System Font Regular"/>
              <a:buChar char="–"/>
              <a:defRPr>
                <a:solidFill>
                  <a:schemeClr val="bg1"/>
                </a:solidFill>
              </a:defRPr>
            </a:lvl2pPr>
            <a:lvl3pPr>
              <a:defRPr>
                <a:solidFill>
                  <a:schemeClr val="bg1"/>
                </a:solidFill>
              </a:defRPr>
            </a:lvl3pPr>
            <a:lvl4pPr marL="1598720" indent="-228389">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01FB23D8-32CB-BF43-A460-CBF69CB5674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6" name="Graphic 5">
            <a:extLst>
              <a:ext uri="{FF2B5EF4-FFF2-40B4-BE49-F238E27FC236}">
                <a16:creationId xmlns:a16="http://schemas.microsoft.com/office/drawing/2014/main" id="{018DF488-4752-C340-ACD5-C3261101A1A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7" name="TextBox 6">
            <a:extLst>
              <a:ext uri="{FF2B5EF4-FFF2-40B4-BE49-F238E27FC236}">
                <a16:creationId xmlns:a16="http://schemas.microsoft.com/office/drawing/2014/main" id="{BF0F447B-9E78-CB47-A9AD-B3D61E99EE5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192347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
        <p:nvSpPr>
          <p:cNvPr id="6" name="TextBox 5">
            <a:extLst>
              <a:ext uri="{FF2B5EF4-FFF2-40B4-BE49-F238E27FC236}">
                <a16:creationId xmlns:a16="http://schemas.microsoft.com/office/drawing/2014/main" id="{87A6B2FF-6894-3B4A-B054-BF96237AF8B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7" name="Graphic 6">
            <a:extLst>
              <a:ext uri="{FF2B5EF4-FFF2-40B4-BE49-F238E27FC236}">
                <a16:creationId xmlns:a16="http://schemas.microsoft.com/office/drawing/2014/main" id="{CE200ACB-BC04-C34F-AFF4-729D46BF4A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8" name="TextBox 7">
            <a:extLst>
              <a:ext uri="{FF2B5EF4-FFF2-40B4-BE49-F238E27FC236}">
                <a16:creationId xmlns:a16="http://schemas.microsoft.com/office/drawing/2014/main" id="{CC9BF2E5-BFE4-B248-81D2-9B76A07A0B2E}"/>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342211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yebrow and Title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43641"/>
            <a:ext cx="11582400" cy="609036"/>
          </a:xfrm>
        </p:spPr>
        <p:txBody>
          <a:bodyPr/>
          <a:lstStyle>
            <a:lvl1pPr>
              <a:defRPr>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365126"/>
            <a:ext cx="11582400" cy="359502"/>
          </a:xfrm>
        </p:spPr>
        <p:txBody>
          <a:bodyPr>
            <a:noAutofit/>
          </a:bodyPr>
          <a:lstStyle>
            <a:lvl1pPr marL="0" indent="0">
              <a:buNone/>
              <a:defRPr sz="1599" b="1" cap="all" spc="400" baseline="0">
                <a:solidFill>
                  <a:schemeClr val="accent6"/>
                </a:solidFill>
              </a:defRPr>
            </a:lvl1pPr>
          </a:lstStyle>
          <a:p>
            <a:pPr lvl="0"/>
            <a:r>
              <a:rPr lang="en-US"/>
              <a:t>Click to edit Master text styles</a:t>
            </a:r>
          </a:p>
        </p:txBody>
      </p:sp>
      <p:sp>
        <p:nvSpPr>
          <p:cNvPr id="6" name="TextBox 5">
            <a:extLst>
              <a:ext uri="{FF2B5EF4-FFF2-40B4-BE49-F238E27FC236}">
                <a16:creationId xmlns:a16="http://schemas.microsoft.com/office/drawing/2014/main" id="{87A6B2FF-6894-3B4A-B054-BF96237AF8B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7" name="Graphic 6">
            <a:extLst>
              <a:ext uri="{FF2B5EF4-FFF2-40B4-BE49-F238E27FC236}">
                <a16:creationId xmlns:a16="http://schemas.microsoft.com/office/drawing/2014/main" id="{CE200ACB-BC04-C34F-AFF4-729D46BF4A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8" name="TextBox 7">
            <a:extLst>
              <a:ext uri="{FF2B5EF4-FFF2-40B4-BE49-F238E27FC236}">
                <a16:creationId xmlns:a16="http://schemas.microsoft.com/office/drawing/2014/main" id="{CC9BF2E5-BFE4-B248-81D2-9B76A07A0B2E}"/>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394862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66704862-6258-C74C-BDFB-B121DFF3151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E3F5658-FFCB-B347-92B3-4FA2BF30C2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extBox 8">
            <a:extLst>
              <a:ext uri="{FF2B5EF4-FFF2-40B4-BE49-F238E27FC236}">
                <a16:creationId xmlns:a16="http://schemas.microsoft.com/office/drawing/2014/main" id="{5970E7D6-39B8-BB45-BA1A-52F37F9FA06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60936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nly - Small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582400" cy="462867"/>
          </a:xfrm>
        </p:spPr>
        <p:txBody>
          <a:bodyPr/>
          <a:lstStyle>
            <a:lvl1pPr algn="ctr">
              <a:defRPr sz="2398">
                <a:solidFill>
                  <a:schemeClr val="bg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66704862-6258-C74C-BDFB-B121DFF3151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E3F5658-FFCB-B347-92B3-4FA2BF30C2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extBox 8">
            <a:extLst>
              <a:ext uri="{FF2B5EF4-FFF2-40B4-BE49-F238E27FC236}">
                <a16:creationId xmlns:a16="http://schemas.microsoft.com/office/drawing/2014/main" id="{5970E7D6-39B8-BB45-BA1A-52F37F9FA06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88088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ank - Dark">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704862-6258-C74C-BDFB-B121DFF3151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E3F5658-FFCB-B347-92B3-4FA2BF30C2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5" name="TextBox 4">
            <a:extLst>
              <a:ext uri="{FF2B5EF4-FFF2-40B4-BE49-F238E27FC236}">
                <a16:creationId xmlns:a16="http://schemas.microsoft.com/office/drawing/2014/main" id="{25D0B54B-D0CC-AE45-86E2-0CCCB87A53AD}"/>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660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hoto Large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4072128" y="-1"/>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3048000" cy="1810117"/>
          </a:xfrm>
        </p:spPr>
        <p:txBody>
          <a:bodyPr anchor="b" anchorCtr="0">
            <a:noAutofit/>
          </a:bodyPr>
          <a:lstStyle>
            <a:lvl1pPr>
              <a:defRPr sz="4263" b="0">
                <a:solidFill>
                  <a:schemeClr val="bg1"/>
                </a:solidFill>
              </a:defRPr>
            </a:lvl1pPr>
          </a:lstStyle>
          <a:p>
            <a:r>
              <a:rPr lang="en-US"/>
              <a:t>Click to edit Master title style</a:t>
            </a:r>
            <a:endParaRPr lang="en-US" dirty="0"/>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463551" y="2595023"/>
            <a:ext cx="304800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15A58A27-02CE-014B-A809-B5D0E3087F33}"/>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17969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hoto Medium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6096000" y="-1"/>
            <a:ext cx="6096000"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5120640" cy="1810117"/>
          </a:xfrm>
        </p:spPr>
        <p:txBody>
          <a:bodyPr anchor="b" anchorCtr="0">
            <a:noAutofit/>
          </a:bodyPr>
          <a:lstStyle>
            <a:lvl1pPr>
              <a:defRPr b="0">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A5D135F-EF16-F842-B513-024A20C19F84}"/>
              </a:ext>
            </a:extLst>
          </p:cNvPr>
          <p:cNvSpPr>
            <a:spLocks noGrp="1"/>
          </p:cNvSpPr>
          <p:nvPr>
            <p:ph type="body" sz="quarter" idx="11"/>
          </p:nvPr>
        </p:nvSpPr>
        <p:spPr>
          <a:xfrm>
            <a:off x="463551" y="2595023"/>
            <a:ext cx="512064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F2DBACC0-8ACF-3F48-9D99-711F8C7BF800}"/>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67465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Photo Small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8132064" y="254"/>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7071360" cy="1810117"/>
          </a:xfrm>
        </p:spPr>
        <p:txBody>
          <a:bodyPr anchor="b" anchorCtr="0">
            <a:noAutofit/>
          </a:bodyPr>
          <a:lstStyle>
            <a:lvl1pPr>
              <a:defRPr b="0">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A8C63CB-A250-EC4F-A0F2-49F4AD9E31FC}"/>
              </a:ext>
            </a:extLst>
          </p:cNvPr>
          <p:cNvSpPr>
            <a:spLocks noGrp="1"/>
          </p:cNvSpPr>
          <p:nvPr>
            <p:ph type="body" sz="quarter" idx="11"/>
          </p:nvPr>
        </p:nvSpPr>
        <p:spPr>
          <a:xfrm>
            <a:off x="463551" y="2595023"/>
            <a:ext cx="707136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F981F437-B219-1E46-AFCE-0FFFE51C3804}"/>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16578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04800" y="1246399"/>
            <a:ext cx="11582400" cy="4872288"/>
          </a:xfrm>
        </p:spPr>
        <p:txBody>
          <a:bodyPr/>
          <a:lstStyle>
            <a:lvl2pPr marL="685166" indent="-228389">
              <a:buFont typeface="System Font Regular"/>
              <a:buChar char="–"/>
              <a:defRPr/>
            </a:lvl2pPr>
            <a:lvl4pPr marL="1598720" indent="-228389">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62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Photo Small Left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4" name="Title 2">
            <a:extLst>
              <a:ext uri="{FF2B5EF4-FFF2-40B4-BE49-F238E27FC236}">
                <a16:creationId xmlns:a16="http://schemas.microsoft.com/office/drawing/2014/main" id="{B5FA7088-FE51-524E-A82F-3861B17A9483}"/>
              </a:ext>
            </a:extLst>
          </p:cNvPr>
          <p:cNvSpPr>
            <a:spLocks noGrp="1"/>
          </p:cNvSpPr>
          <p:nvPr>
            <p:ph type="title"/>
          </p:nvPr>
        </p:nvSpPr>
        <p:spPr>
          <a:xfrm>
            <a:off x="4614911" y="529597"/>
            <a:ext cx="7071360" cy="1810117"/>
          </a:xfrm>
        </p:spPr>
        <p:txBody>
          <a:bodyPr anchor="b" anchorCtr="0">
            <a:noAutofit/>
          </a:bodyPr>
          <a:lstStyle>
            <a:lvl1pPr>
              <a:defRPr b="0">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A5137289-463B-334D-A881-EC255A77B6F1}"/>
              </a:ext>
            </a:extLst>
          </p:cNvPr>
          <p:cNvSpPr>
            <a:spLocks noGrp="1"/>
          </p:cNvSpPr>
          <p:nvPr>
            <p:ph type="body" sz="quarter" idx="11"/>
          </p:nvPr>
        </p:nvSpPr>
        <p:spPr>
          <a:xfrm>
            <a:off x="4614636" y="2595023"/>
            <a:ext cx="707136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6EBE3FCC-DF58-CD4B-BB19-D90406C8858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7" name="Graphic 6">
            <a:extLst>
              <a:ext uri="{FF2B5EF4-FFF2-40B4-BE49-F238E27FC236}">
                <a16:creationId xmlns:a16="http://schemas.microsoft.com/office/drawing/2014/main" id="{7BD0F21F-2A58-6448-8078-C03155CA78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Tree>
    <p:extLst>
      <p:ext uri="{BB962C8B-B14F-4D97-AF65-F5344CB8AC3E}">
        <p14:creationId xmlns:p14="http://schemas.microsoft.com/office/powerpoint/2010/main" val="331073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Photo Medium Left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1"/>
            <a:ext cx="6096000" cy="6858000"/>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3AD08395-DAA7-C54A-A8EC-B2405B27C601}"/>
              </a:ext>
            </a:extLst>
          </p:cNvPr>
          <p:cNvSpPr>
            <a:spLocks noGrp="1"/>
          </p:cNvSpPr>
          <p:nvPr>
            <p:ph type="title"/>
          </p:nvPr>
        </p:nvSpPr>
        <p:spPr>
          <a:xfrm>
            <a:off x="6603363" y="529597"/>
            <a:ext cx="5120640" cy="1810117"/>
          </a:xfrm>
        </p:spPr>
        <p:txBody>
          <a:bodyPr anchor="b" anchorCtr="0">
            <a:noAutofit/>
          </a:bodyPr>
          <a:lstStyle>
            <a:lvl1pPr>
              <a:defRPr b="0">
                <a:solidFill>
                  <a:schemeClr val="bg1"/>
                </a:solidFill>
              </a:defRPr>
            </a:lvl1pPr>
          </a:lstStyle>
          <a:p>
            <a:r>
              <a:rPr lang="en-US"/>
              <a:t>Click to edit Master title style</a:t>
            </a:r>
            <a:endParaRPr lang="en-US" dirty="0"/>
          </a:p>
        </p:txBody>
      </p:sp>
      <p:sp>
        <p:nvSpPr>
          <p:cNvPr id="4" name="Text Placeholder 4">
            <a:extLst>
              <a:ext uri="{FF2B5EF4-FFF2-40B4-BE49-F238E27FC236}">
                <a16:creationId xmlns:a16="http://schemas.microsoft.com/office/drawing/2014/main" id="{E47F412D-0D6B-A04B-B103-E95AC930D117}"/>
              </a:ext>
            </a:extLst>
          </p:cNvPr>
          <p:cNvSpPr>
            <a:spLocks noGrp="1"/>
          </p:cNvSpPr>
          <p:nvPr>
            <p:ph type="body" sz="quarter" idx="11"/>
          </p:nvPr>
        </p:nvSpPr>
        <p:spPr>
          <a:xfrm>
            <a:off x="6603088" y="2595023"/>
            <a:ext cx="512064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636696BF-FD2A-1740-881D-954A46654797}"/>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6" name="Graphic 5">
            <a:extLst>
              <a:ext uri="{FF2B5EF4-FFF2-40B4-BE49-F238E27FC236}">
                <a16:creationId xmlns:a16="http://schemas.microsoft.com/office/drawing/2014/main" id="{6607FA37-7799-8746-917A-F3D47AB0709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Tree>
    <p:extLst>
      <p:ext uri="{BB962C8B-B14F-4D97-AF65-F5344CB8AC3E}">
        <p14:creationId xmlns:p14="http://schemas.microsoft.com/office/powerpoint/2010/main" val="243454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hoto Large Left - Dark">
    <p:bg>
      <p:bgPr>
        <a:solidFill>
          <a:schemeClr val="tx2"/>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8649876" y="529597"/>
            <a:ext cx="3048000" cy="1810117"/>
          </a:xfrm>
        </p:spPr>
        <p:txBody>
          <a:bodyPr anchor="b" anchorCtr="0">
            <a:noAutofit/>
          </a:bodyPr>
          <a:lstStyle>
            <a:lvl1pPr>
              <a:defRPr sz="4263" b="0">
                <a:solidFill>
                  <a:schemeClr val="bg1"/>
                </a:solidFill>
              </a:defRPr>
            </a:lvl1pPr>
          </a:lstStyle>
          <a:p>
            <a:r>
              <a:rPr lang="en-US"/>
              <a:t>Click to edit Master title style</a:t>
            </a:r>
            <a:endParaRPr lang="en-US" dirty="0"/>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8649601" y="2595023"/>
            <a:ext cx="3048000" cy="353064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69D64D7F-338A-6C48-8B86-0E1E6FD0D415}"/>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6" name="Graphic 5">
            <a:extLst>
              <a:ext uri="{FF2B5EF4-FFF2-40B4-BE49-F238E27FC236}">
                <a16:creationId xmlns:a16="http://schemas.microsoft.com/office/drawing/2014/main" id="{68AC92A1-3507-0A45-AC42-A1D394D17C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Tree>
    <p:extLst>
      <p:ext uri="{BB962C8B-B14F-4D97-AF65-F5344CB8AC3E}">
        <p14:creationId xmlns:p14="http://schemas.microsoft.com/office/powerpoint/2010/main" val="291063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ADC202-8B66-DF4F-A6E2-A8EEF8FBE5D2}"/>
              </a:ext>
            </a:extLst>
          </p:cNvPr>
          <p:cNvSpPr/>
          <p:nvPr userDrawn="1"/>
        </p:nvSpPr>
        <p:spPr>
          <a:xfrm>
            <a:off x="0" y="1"/>
            <a:ext cx="12192000" cy="6858000"/>
          </a:xfrm>
          <a:prstGeom prst="rect">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 name="Rectangle 4">
            <a:extLst>
              <a:ext uri="{FF2B5EF4-FFF2-40B4-BE49-F238E27FC236}">
                <a16:creationId xmlns:a16="http://schemas.microsoft.com/office/drawing/2014/main" id="{C6A5ED1F-5D17-B245-91A7-5EFAC56633BD}"/>
              </a:ext>
            </a:extLst>
          </p:cNvPr>
          <p:cNvSpPr/>
          <p:nvPr userDrawn="1"/>
        </p:nvSpPr>
        <p:spPr>
          <a:xfrm>
            <a:off x="609600" y="609162"/>
            <a:ext cx="10972800" cy="563967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6" name="Graphic 5">
            <a:extLst>
              <a:ext uri="{FF2B5EF4-FFF2-40B4-BE49-F238E27FC236}">
                <a16:creationId xmlns:a16="http://schemas.microsoft.com/office/drawing/2014/main" id="{089EA58D-A6AE-A447-BA13-01F41D7024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5000" y="1294202"/>
            <a:ext cx="762000" cy="507530"/>
          </a:xfrm>
          <a:prstGeom prst="rect">
            <a:avLst/>
          </a:prstGeom>
        </p:spPr>
      </p:pic>
      <p:sp>
        <p:nvSpPr>
          <p:cNvPr id="8" name="Text Placeholder 7">
            <a:extLst>
              <a:ext uri="{FF2B5EF4-FFF2-40B4-BE49-F238E27FC236}">
                <a16:creationId xmlns:a16="http://schemas.microsoft.com/office/drawing/2014/main" id="{E3390CB6-9232-1442-BC61-9F87A5100C12}"/>
              </a:ext>
            </a:extLst>
          </p:cNvPr>
          <p:cNvSpPr>
            <a:spLocks noGrp="1"/>
          </p:cNvSpPr>
          <p:nvPr>
            <p:ph type="body" sz="quarter" idx="10"/>
          </p:nvPr>
        </p:nvSpPr>
        <p:spPr>
          <a:xfrm>
            <a:off x="1149350" y="2267962"/>
            <a:ext cx="9893300" cy="3514645"/>
          </a:xfrm>
        </p:spPr>
        <p:txBody>
          <a:bodyPr anchor="ctr">
            <a:normAutofit/>
          </a:bodyPr>
          <a:lstStyle>
            <a:lvl1pPr marL="0" indent="0" algn="ctr">
              <a:buNone/>
              <a:defRPr sz="3730">
                <a:solidFill>
                  <a:schemeClr val="bg1"/>
                </a:solidFill>
              </a:defRPr>
            </a:lvl1pPr>
            <a:lvl2pPr marL="456777" indent="0" algn="ctr">
              <a:buNone/>
              <a:defRPr/>
            </a:lvl2pPr>
            <a:lvl3pPr marL="913554" indent="0" algn="ctr">
              <a:buNone/>
              <a:defRPr/>
            </a:lvl3pPr>
            <a:lvl4pPr marL="1370331" indent="0" algn="ctr">
              <a:buNone/>
              <a:defRPr/>
            </a:lvl4pPr>
            <a:lvl5pPr marL="1827108" indent="0" algn="ctr">
              <a:buNone/>
              <a:defRPr/>
            </a:lvl5pPr>
          </a:lstStyle>
          <a:p>
            <a:pPr lvl="0"/>
            <a:r>
              <a:rPr lang="en-US"/>
              <a:t>Click to edit Master text styles</a:t>
            </a:r>
          </a:p>
        </p:txBody>
      </p:sp>
    </p:spTree>
    <p:extLst>
      <p:ext uri="{BB962C8B-B14F-4D97-AF65-F5344CB8AC3E}">
        <p14:creationId xmlns:p14="http://schemas.microsoft.com/office/powerpoint/2010/main" val="243165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er">
    <p:bg>
      <p:bgPr>
        <a:solidFill>
          <a:schemeClr val="tx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5343E28-A854-2641-BA8E-3504385A29BA}"/>
              </a:ext>
            </a:extLst>
          </p:cNvPr>
          <p:cNvGrpSpPr/>
          <p:nvPr userDrawn="1"/>
        </p:nvGrpSpPr>
        <p:grpSpPr>
          <a:xfrm>
            <a:off x="6567432" y="2177983"/>
            <a:ext cx="3193252" cy="2465916"/>
            <a:chOff x="4925575" y="1395734"/>
            <a:chExt cx="2394939" cy="1851150"/>
          </a:xfrm>
        </p:grpSpPr>
        <p:sp>
          <p:nvSpPr>
            <p:cNvPr id="20" name="Rectangle 19">
              <a:extLst>
                <a:ext uri="{FF2B5EF4-FFF2-40B4-BE49-F238E27FC236}">
                  <a16:creationId xmlns:a16="http://schemas.microsoft.com/office/drawing/2014/main" id="{4325C74D-C72B-6C4B-AF5C-49502698D5E0}"/>
                </a:ext>
              </a:extLst>
            </p:cNvPr>
            <p:cNvSpPr/>
            <p:nvPr userDrawn="1"/>
          </p:nvSpPr>
          <p:spPr>
            <a:xfrm>
              <a:off x="5461063" y="1906872"/>
              <a:ext cx="1408992"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facebook.com/allscripts</a:t>
              </a:r>
            </a:p>
          </p:txBody>
        </p:sp>
        <p:pic>
          <p:nvPicPr>
            <p:cNvPr id="21" name="Picture 20">
              <a:extLst>
                <a:ext uri="{FF2B5EF4-FFF2-40B4-BE49-F238E27FC236}">
                  <a16:creationId xmlns:a16="http://schemas.microsoft.com/office/drawing/2014/main" id="{3A8D655D-CEEC-FE4E-BF04-1387727DD8AD}"/>
                </a:ext>
              </a:extLst>
            </p:cNvPr>
            <p:cNvPicPr>
              <a:picLocks noChangeAspect="1"/>
            </p:cNvPicPr>
            <p:nvPr userDrawn="1"/>
          </p:nvPicPr>
          <p:blipFill>
            <a:blip r:embed="rId2"/>
            <a:stretch>
              <a:fillRect/>
            </a:stretch>
          </p:blipFill>
          <p:spPr>
            <a:xfrm>
              <a:off x="4925575" y="1893553"/>
              <a:ext cx="280555" cy="280555"/>
            </a:xfrm>
            <a:prstGeom prst="rect">
              <a:avLst/>
            </a:prstGeom>
          </p:spPr>
        </p:pic>
        <p:sp>
          <p:nvSpPr>
            <p:cNvPr id="22" name="Rectangle 21">
              <a:extLst>
                <a:ext uri="{FF2B5EF4-FFF2-40B4-BE49-F238E27FC236}">
                  <a16:creationId xmlns:a16="http://schemas.microsoft.com/office/drawing/2014/main" id="{F8907063-DF6E-6E43-9F6F-05A4F7023823}"/>
                </a:ext>
              </a:extLst>
            </p:cNvPr>
            <p:cNvSpPr/>
            <p:nvPr userDrawn="1"/>
          </p:nvSpPr>
          <p:spPr>
            <a:xfrm>
              <a:off x="5461063" y="2979648"/>
              <a:ext cx="836912"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allscripts.com</a:t>
              </a:r>
            </a:p>
          </p:txBody>
        </p:sp>
        <p:pic>
          <p:nvPicPr>
            <p:cNvPr id="23" name="Picture 22">
              <a:extLst>
                <a:ext uri="{FF2B5EF4-FFF2-40B4-BE49-F238E27FC236}">
                  <a16:creationId xmlns:a16="http://schemas.microsoft.com/office/drawing/2014/main" id="{ADB8C2CC-C902-294E-AE72-21695FFF5B92}"/>
                </a:ext>
              </a:extLst>
            </p:cNvPr>
            <p:cNvPicPr>
              <a:picLocks noChangeAspect="1"/>
            </p:cNvPicPr>
            <p:nvPr userDrawn="1"/>
          </p:nvPicPr>
          <p:blipFill>
            <a:blip r:embed="rId3"/>
            <a:stretch>
              <a:fillRect/>
            </a:stretch>
          </p:blipFill>
          <p:spPr>
            <a:xfrm>
              <a:off x="4925575" y="2966329"/>
              <a:ext cx="280555" cy="280555"/>
            </a:xfrm>
            <a:prstGeom prst="rect">
              <a:avLst/>
            </a:prstGeom>
          </p:spPr>
        </p:pic>
        <p:sp>
          <p:nvSpPr>
            <p:cNvPr id="24" name="Rectangle 23">
              <a:extLst>
                <a:ext uri="{FF2B5EF4-FFF2-40B4-BE49-F238E27FC236}">
                  <a16:creationId xmlns:a16="http://schemas.microsoft.com/office/drawing/2014/main" id="{1CD664CE-246E-2A43-81C4-398622203982}"/>
                </a:ext>
              </a:extLst>
            </p:cNvPr>
            <p:cNvSpPr/>
            <p:nvPr userDrawn="1"/>
          </p:nvSpPr>
          <p:spPr>
            <a:xfrm>
              <a:off x="5461063" y="1395734"/>
              <a:ext cx="736019"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@allscripts</a:t>
              </a:r>
            </a:p>
          </p:txBody>
        </p:sp>
        <p:pic>
          <p:nvPicPr>
            <p:cNvPr id="25" name="Picture 24">
              <a:extLst>
                <a:ext uri="{FF2B5EF4-FFF2-40B4-BE49-F238E27FC236}">
                  <a16:creationId xmlns:a16="http://schemas.microsoft.com/office/drawing/2014/main" id="{8128B500-64FB-E44E-AB87-C201AA3886BD}"/>
                </a:ext>
              </a:extLst>
            </p:cNvPr>
            <p:cNvPicPr>
              <a:picLocks noChangeAspect="1"/>
            </p:cNvPicPr>
            <p:nvPr userDrawn="1"/>
          </p:nvPicPr>
          <p:blipFill>
            <a:blip r:embed="rId4"/>
            <a:stretch>
              <a:fillRect/>
            </a:stretch>
          </p:blipFill>
          <p:spPr>
            <a:xfrm>
              <a:off x="4925575" y="1407665"/>
              <a:ext cx="280555" cy="230055"/>
            </a:xfrm>
            <a:prstGeom prst="rect">
              <a:avLst/>
            </a:prstGeom>
          </p:spPr>
        </p:pic>
        <p:pic>
          <p:nvPicPr>
            <p:cNvPr id="26" name="Picture 25">
              <a:extLst>
                <a:ext uri="{FF2B5EF4-FFF2-40B4-BE49-F238E27FC236}">
                  <a16:creationId xmlns:a16="http://schemas.microsoft.com/office/drawing/2014/main" id="{11B95E05-816F-C94E-A2FA-B4A36E703E62}"/>
                </a:ext>
              </a:extLst>
            </p:cNvPr>
            <p:cNvPicPr>
              <a:picLocks noChangeAspect="1"/>
            </p:cNvPicPr>
            <p:nvPr userDrawn="1"/>
          </p:nvPicPr>
          <p:blipFill>
            <a:blip r:embed="rId5"/>
            <a:stretch>
              <a:fillRect/>
            </a:stretch>
          </p:blipFill>
          <p:spPr>
            <a:xfrm>
              <a:off x="4925575" y="2429941"/>
              <a:ext cx="280555" cy="280555"/>
            </a:xfrm>
            <a:prstGeom prst="rect">
              <a:avLst/>
            </a:prstGeom>
          </p:spPr>
        </p:pic>
        <p:sp>
          <p:nvSpPr>
            <p:cNvPr id="27" name="Rectangle 26">
              <a:extLst>
                <a:ext uri="{FF2B5EF4-FFF2-40B4-BE49-F238E27FC236}">
                  <a16:creationId xmlns:a16="http://schemas.microsoft.com/office/drawing/2014/main" id="{B007CDCC-8503-BF44-8DB5-BB997143CF3E}"/>
                </a:ext>
              </a:extLst>
            </p:cNvPr>
            <p:cNvSpPr/>
            <p:nvPr userDrawn="1"/>
          </p:nvSpPr>
          <p:spPr>
            <a:xfrm>
              <a:off x="5461063" y="2443260"/>
              <a:ext cx="1859451" cy="230950"/>
            </a:xfrm>
            <a:prstGeom prst="rect">
              <a:avLst/>
            </a:prstGeom>
          </p:spPr>
          <p:txBody>
            <a:bodyPr wrap="none">
              <a:spAutoFit/>
            </a:bodyPr>
            <a:lstStyle/>
            <a:p>
              <a:pPr defTabSz="1218043"/>
              <a:r>
                <a:rPr lang="en-US" sz="1399" b="0" i="0" dirty="0">
                  <a:solidFill>
                    <a:srgbClr val="FFFFFF">
                      <a:lumMod val="90000"/>
                      <a:lumOff val="10000"/>
                    </a:srgbClr>
                  </a:solidFill>
                  <a:latin typeface="Tw Cen MT" panose="020B0602020104020603" pitchFamily="34" charset="77"/>
                </a:rPr>
                <a:t>linkedin.com/company/allscripts</a:t>
              </a:r>
            </a:p>
          </p:txBody>
        </p:sp>
      </p:grpSp>
      <p:pic>
        <p:nvPicPr>
          <p:cNvPr id="12" name="Picture 11">
            <a:extLst>
              <a:ext uri="{FF2B5EF4-FFF2-40B4-BE49-F238E27FC236}">
                <a16:creationId xmlns:a16="http://schemas.microsoft.com/office/drawing/2014/main" id="{29E762E4-1BB8-8C4F-B7E5-AD0D196C177C}"/>
              </a:ext>
            </a:extLst>
          </p:cNvPr>
          <p:cNvPicPr>
            <a:picLocks noChangeAspect="1"/>
          </p:cNvPicPr>
          <p:nvPr userDrawn="1"/>
        </p:nvPicPr>
        <p:blipFill>
          <a:blip r:embed="rId6"/>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394017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U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18" y="4658466"/>
            <a:ext cx="2061783" cy="307328"/>
          </a:xfrm>
          <a:prstGeom prst="rect">
            <a:avLst/>
          </a:prstGeom>
        </p:spPr>
        <p:txBody>
          <a:bodyPr wrap="none">
            <a:spAutoFit/>
          </a:bodyPr>
          <a:lstStyle/>
          <a:p>
            <a:r>
              <a:rPr lang="en-US" sz="1397" dirty="0">
                <a:solidFill>
                  <a:schemeClr val="bg1"/>
                </a:solidFill>
              </a:rPr>
              <a:t>0161 233 4999, option 1</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17" y="3972863"/>
            <a:ext cx="1313052" cy="307328"/>
          </a:xfrm>
          <a:prstGeom prst="rect">
            <a:avLst/>
          </a:prstGeom>
        </p:spPr>
        <p:txBody>
          <a:bodyPr wrap="none">
            <a:spAutoFit/>
          </a:bodyPr>
          <a:lstStyle/>
          <a:p>
            <a:r>
              <a:rPr lang="en-US" sz="1397" dirty="0">
                <a:solidFill>
                  <a:schemeClr val="bg1"/>
                </a:solidFill>
              </a:rPr>
              <a:t>uk.allscripts.com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21" y="1860979"/>
            <a:ext cx="1136850" cy="307328"/>
          </a:xfrm>
          <a:prstGeom prst="rect">
            <a:avLst/>
          </a:prstGeom>
        </p:spPr>
        <p:txBody>
          <a:bodyPr wrap="none">
            <a:spAutoFit/>
          </a:bodyPr>
          <a:lstStyle/>
          <a:p>
            <a:r>
              <a:rPr lang="en-US" sz="1397" dirty="0">
                <a:solidFill>
                  <a:schemeClr val="bg1"/>
                </a:solidFill>
              </a:rPr>
              <a:t>@allscriptsuk</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40705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US">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18" y="4658466"/>
            <a:ext cx="1742785" cy="307328"/>
          </a:xfrm>
          <a:prstGeom prst="rect">
            <a:avLst/>
          </a:prstGeom>
        </p:spPr>
        <p:txBody>
          <a:bodyPr wrap="none">
            <a:spAutoFit/>
          </a:bodyPr>
          <a:lstStyle/>
          <a:p>
            <a:r>
              <a:rPr lang="en-US" sz="1397" dirty="0">
                <a:solidFill>
                  <a:schemeClr val="bg1"/>
                </a:solidFill>
              </a:rPr>
              <a:t>+61 (0)3 9823 6291</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18" y="3972863"/>
            <a:ext cx="1333891" cy="307328"/>
          </a:xfrm>
          <a:prstGeom prst="rect">
            <a:avLst/>
          </a:prstGeom>
        </p:spPr>
        <p:txBody>
          <a:bodyPr wrap="none">
            <a:spAutoFit/>
          </a:bodyPr>
          <a:lstStyle/>
          <a:p>
            <a:r>
              <a:rPr lang="en-US" sz="1397" dirty="0">
                <a:solidFill>
                  <a:schemeClr val="bg1"/>
                </a:solidFill>
              </a:rPr>
              <a:t>au.allscripts.com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20" y="1860979"/>
            <a:ext cx="1217000" cy="307328"/>
          </a:xfrm>
          <a:prstGeom prst="rect">
            <a:avLst/>
          </a:prstGeom>
        </p:spPr>
        <p:txBody>
          <a:bodyPr wrap="none">
            <a:spAutoFit/>
          </a:bodyPr>
          <a:lstStyle/>
          <a:p>
            <a:r>
              <a:rPr lang="en-US" sz="1397" dirty="0">
                <a:solidFill>
                  <a:schemeClr val="bg1"/>
                </a:solidFill>
              </a:rPr>
              <a:t>@allscriptsaus</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16450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A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20" y="4658466"/>
            <a:ext cx="1277914" cy="307328"/>
          </a:xfrm>
          <a:prstGeom prst="rect">
            <a:avLst/>
          </a:prstGeom>
        </p:spPr>
        <p:txBody>
          <a:bodyPr wrap="none">
            <a:spAutoFit/>
          </a:bodyPr>
          <a:lstStyle/>
          <a:p>
            <a:r>
              <a:rPr lang="en-US" sz="1397" dirty="0">
                <a:solidFill>
                  <a:schemeClr val="bg1"/>
                </a:solidFill>
              </a:rPr>
              <a:t>604 273 4900</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20" y="3972863"/>
            <a:ext cx="1324273" cy="307328"/>
          </a:xfrm>
          <a:prstGeom prst="rect">
            <a:avLst/>
          </a:prstGeom>
        </p:spPr>
        <p:txBody>
          <a:bodyPr wrap="none">
            <a:spAutoFit/>
          </a:bodyPr>
          <a:lstStyle/>
          <a:p>
            <a:r>
              <a:rPr lang="en-US" sz="1397" dirty="0">
                <a:solidFill>
                  <a:schemeClr val="bg1"/>
                </a:solidFill>
              </a:rPr>
              <a:t>ca.allscripts.com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17" y="1860979"/>
            <a:ext cx="1226618" cy="307328"/>
          </a:xfrm>
          <a:prstGeom prst="rect">
            <a:avLst/>
          </a:prstGeom>
        </p:spPr>
        <p:txBody>
          <a:bodyPr wrap="none">
            <a:spAutoFit/>
          </a:bodyPr>
          <a:lstStyle/>
          <a:p>
            <a:r>
              <a:rPr lang="en-US" sz="1397" dirty="0">
                <a:solidFill>
                  <a:schemeClr val="bg1"/>
                </a:solidFill>
              </a:rPr>
              <a:t>@allscriptscan</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175260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sia">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90914-0AA6-4B4C-9D38-F20643B60F7A}"/>
              </a:ext>
            </a:extLst>
          </p:cNvPr>
          <p:cNvSpPr/>
          <p:nvPr userDrawn="1"/>
        </p:nvSpPr>
        <p:spPr>
          <a:xfrm>
            <a:off x="7281417" y="2542496"/>
            <a:ext cx="1878656" cy="307328"/>
          </a:xfrm>
          <a:prstGeom prst="rect">
            <a:avLst/>
          </a:prstGeom>
        </p:spPr>
        <p:txBody>
          <a:bodyPr wrap="none">
            <a:spAutoFit/>
          </a:bodyPr>
          <a:lstStyle/>
          <a:p>
            <a:r>
              <a:rPr lang="en-US" sz="1397" dirty="0">
                <a:solidFill>
                  <a:schemeClr val="bg1"/>
                </a:solidFill>
              </a:rPr>
              <a:t>facebook.com/allscripts</a:t>
            </a:r>
          </a:p>
        </p:txBody>
      </p:sp>
      <p:pic>
        <p:nvPicPr>
          <p:cNvPr id="6" name="Picture 5">
            <a:extLst>
              <a:ext uri="{FF2B5EF4-FFF2-40B4-BE49-F238E27FC236}">
                <a16:creationId xmlns:a16="http://schemas.microsoft.com/office/drawing/2014/main" id="{DA2FF807-9567-404E-B385-F7FD95F05C83}"/>
              </a:ext>
            </a:extLst>
          </p:cNvPr>
          <p:cNvPicPr>
            <a:picLocks noChangeAspect="1"/>
          </p:cNvPicPr>
          <p:nvPr userDrawn="1"/>
        </p:nvPicPr>
        <p:blipFill>
          <a:blip r:embed="rId2"/>
          <a:stretch>
            <a:fillRect/>
          </a:stretch>
        </p:blipFill>
        <p:spPr>
          <a:xfrm>
            <a:off x="6567437" y="2524738"/>
            <a:ext cx="374073" cy="374074"/>
          </a:xfrm>
          <a:prstGeom prst="rect">
            <a:avLst/>
          </a:prstGeom>
        </p:spPr>
      </p:pic>
      <p:sp>
        <p:nvSpPr>
          <p:cNvPr id="7" name="Rectangle 6">
            <a:extLst>
              <a:ext uri="{FF2B5EF4-FFF2-40B4-BE49-F238E27FC236}">
                <a16:creationId xmlns:a16="http://schemas.microsoft.com/office/drawing/2014/main" id="{85BBBFC0-9E77-3749-89C9-B93EED543F0D}"/>
              </a:ext>
            </a:extLst>
          </p:cNvPr>
          <p:cNvSpPr/>
          <p:nvPr userDrawn="1"/>
        </p:nvSpPr>
        <p:spPr>
          <a:xfrm>
            <a:off x="7281417" y="4658466"/>
            <a:ext cx="1398140" cy="307328"/>
          </a:xfrm>
          <a:prstGeom prst="rect">
            <a:avLst/>
          </a:prstGeom>
        </p:spPr>
        <p:txBody>
          <a:bodyPr wrap="none">
            <a:spAutoFit/>
          </a:bodyPr>
          <a:lstStyle/>
          <a:p>
            <a:r>
              <a:rPr lang="en-US" sz="1397" dirty="0">
                <a:solidFill>
                  <a:schemeClr val="bg1"/>
                </a:solidFill>
              </a:rPr>
              <a:t>+65 6398 3281</a:t>
            </a:r>
          </a:p>
        </p:txBody>
      </p:sp>
      <p:pic>
        <p:nvPicPr>
          <p:cNvPr id="8" name="Picture 7">
            <a:extLst>
              <a:ext uri="{FF2B5EF4-FFF2-40B4-BE49-F238E27FC236}">
                <a16:creationId xmlns:a16="http://schemas.microsoft.com/office/drawing/2014/main" id="{A470A741-9AFE-2D4F-B6D8-8AC576007236}"/>
              </a:ext>
            </a:extLst>
          </p:cNvPr>
          <p:cNvPicPr>
            <a:picLocks noChangeAspect="1"/>
          </p:cNvPicPr>
          <p:nvPr userDrawn="1"/>
        </p:nvPicPr>
        <p:blipFill>
          <a:blip r:embed="rId3"/>
          <a:stretch>
            <a:fillRect/>
          </a:stretch>
        </p:blipFill>
        <p:spPr>
          <a:xfrm>
            <a:off x="6589877" y="4663153"/>
            <a:ext cx="329184" cy="329185"/>
          </a:xfrm>
          <a:prstGeom prst="rect">
            <a:avLst/>
          </a:prstGeom>
        </p:spPr>
      </p:pic>
      <p:sp>
        <p:nvSpPr>
          <p:cNvPr id="12" name="Rectangle 11">
            <a:extLst>
              <a:ext uri="{FF2B5EF4-FFF2-40B4-BE49-F238E27FC236}">
                <a16:creationId xmlns:a16="http://schemas.microsoft.com/office/drawing/2014/main" id="{AF39D17D-348D-874A-84A4-5AC537BFB1E8}"/>
              </a:ext>
            </a:extLst>
          </p:cNvPr>
          <p:cNvSpPr/>
          <p:nvPr userDrawn="1"/>
        </p:nvSpPr>
        <p:spPr>
          <a:xfrm>
            <a:off x="7281418" y="3972863"/>
            <a:ext cx="1312924" cy="307328"/>
          </a:xfrm>
          <a:prstGeom prst="rect">
            <a:avLst/>
          </a:prstGeom>
        </p:spPr>
        <p:txBody>
          <a:bodyPr wrap="none">
            <a:spAutoFit/>
          </a:bodyPr>
          <a:lstStyle/>
          <a:p>
            <a:r>
              <a:rPr lang="en-US" sz="1397" dirty="0">
                <a:solidFill>
                  <a:schemeClr val="bg1"/>
                </a:solidFill>
              </a:rPr>
              <a:t>as.allscripts.com</a:t>
            </a:r>
          </a:p>
        </p:txBody>
      </p:sp>
      <p:pic>
        <p:nvPicPr>
          <p:cNvPr id="13" name="Picture 12">
            <a:extLst>
              <a:ext uri="{FF2B5EF4-FFF2-40B4-BE49-F238E27FC236}">
                <a16:creationId xmlns:a16="http://schemas.microsoft.com/office/drawing/2014/main" id="{D1ECFC59-070D-0040-A63D-F1FCCD53DF41}"/>
              </a:ext>
            </a:extLst>
          </p:cNvPr>
          <p:cNvPicPr>
            <a:picLocks noChangeAspect="1"/>
          </p:cNvPicPr>
          <p:nvPr userDrawn="1"/>
        </p:nvPicPr>
        <p:blipFill>
          <a:blip r:embed="rId4"/>
          <a:stretch>
            <a:fillRect/>
          </a:stretch>
        </p:blipFill>
        <p:spPr>
          <a:xfrm>
            <a:off x="6567437" y="3955107"/>
            <a:ext cx="374073" cy="374074"/>
          </a:xfrm>
          <a:prstGeom prst="rect">
            <a:avLst/>
          </a:prstGeom>
        </p:spPr>
      </p:pic>
      <p:sp>
        <p:nvSpPr>
          <p:cNvPr id="14" name="Rectangle 13">
            <a:extLst>
              <a:ext uri="{FF2B5EF4-FFF2-40B4-BE49-F238E27FC236}">
                <a16:creationId xmlns:a16="http://schemas.microsoft.com/office/drawing/2014/main" id="{37F146A5-8326-034B-B887-4B84F342D226}"/>
              </a:ext>
            </a:extLst>
          </p:cNvPr>
          <p:cNvSpPr/>
          <p:nvPr userDrawn="1"/>
        </p:nvSpPr>
        <p:spPr>
          <a:xfrm>
            <a:off x="7281421" y="1860979"/>
            <a:ext cx="1237839" cy="307328"/>
          </a:xfrm>
          <a:prstGeom prst="rect">
            <a:avLst/>
          </a:prstGeom>
        </p:spPr>
        <p:txBody>
          <a:bodyPr wrap="none">
            <a:spAutoFit/>
          </a:bodyPr>
          <a:lstStyle/>
          <a:p>
            <a:r>
              <a:rPr lang="en-US" sz="1397" dirty="0">
                <a:solidFill>
                  <a:schemeClr val="bg1"/>
                </a:solidFill>
              </a:rPr>
              <a:t>@allscriptssgp</a:t>
            </a:r>
          </a:p>
        </p:txBody>
      </p:sp>
      <p:pic>
        <p:nvPicPr>
          <p:cNvPr id="15" name="Picture 14">
            <a:extLst>
              <a:ext uri="{FF2B5EF4-FFF2-40B4-BE49-F238E27FC236}">
                <a16:creationId xmlns:a16="http://schemas.microsoft.com/office/drawing/2014/main" id="{791E5862-E455-A040-8591-BF4BC615906D}"/>
              </a:ext>
            </a:extLst>
          </p:cNvPr>
          <p:cNvPicPr>
            <a:picLocks noChangeAspect="1"/>
          </p:cNvPicPr>
          <p:nvPr userDrawn="1"/>
        </p:nvPicPr>
        <p:blipFill>
          <a:blip r:embed="rId5"/>
          <a:stretch>
            <a:fillRect/>
          </a:stretch>
        </p:blipFill>
        <p:spPr>
          <a:xfrm>
            <a:off x="6567437" y="1876887"/>
            <a:ext cx="374073" cy="306740"/>
          </a:xfrm>
          <a:prstGeom prst="rect">
            <a:avLst/>
          </a:prstGeom>
        </p:spPr>
      </p:pic>
      <p:pic>
        <p:nvPicPr>
          <p:cNvPr id="16" name="Picture 15">
            <a:extLst>
              <a:ext uri="{FF2B5EF4-FFF2-40B4-BE49-F238E27FC236}">
                <a16:creationId xmlns:a16="http://schemas.microsoft.com/office/drawing/2014/main" id="{B343D2F8-23C5-BE41-A977-2115D18BED5D}"/>
              </a:ext>
            </a:extLst>
          </p:cNvPr>
          <p:cNvPicPr>
            <a:picLocks noChangeAspect="1"/>
          </p:cNvPicPr>
          <p:nvPr userDrawn="1"/>
        </p:nvPicPr>
        <p:blipFill>
          <a:blip r:embed="rId6"/>
          <a:stretch>
            <a:fillRect/>
          </a:stretch>
        </p:blipFill>
        <p:spPr>
          <a:xfrm>
            <a:off x="6567437" y="3239924"/>
            <a:ext cx="374073" cy="374074"/>
          </a:xfrm>
          <a:prstGeom prst="rect">
            <a:avLst/>
          </a:prstGeom>
        </p:spPr>
      </p:pic>
      <p:sp>
        <p:nvSpPr>
          <p:cNvPr id="17" name="Rectangle 16">
            <a:extLst>
              <a:ext uri="{FF2B5EF4-FFF2-40B4-BE49-F238E27FC236}">
                <a16:creationId xmlns:a16="http://schemas.microsoft.com/office/drawing/2014/main" id="{F4F94B44-E926-F545-992F-3CC44D0E45B1}"/>
              </a:ext>
            </a:extLst>
          </p:cNvPr>
          <p:cNvSpPr/>
          <p:nvPr userDrawn="1"/>
        </p:nvSpPr>
        <p:spPr>
          <a:xfrm>
            <a:off x="7281419" y="3257680"/>
            <a:ext cx="2479268" cy="307328"/>
          </a:xfrm>
          <a:prstGeom prst="rect">
            <a:avLst/>
          </a:prstGeom>
        </p:spPr>
        <p:txBody>
          <a:bodyPr wrap="none">
            <a:spAutoFit/>
          </a:bodyPr>
          <a:lstStyle/>
          <a:p>
            <a:r>
              <a:rPr lang="en-US" sz="1397" dirty="0">
                <a:solidFill>
                  <a:schemeClr val="bg1"/>
                </a:solidFill>
              </a:rPr>
              <a:t>linkedin.com/company/allscripts</a:t>
            </a:r>
          </a:p>
        </p:txBody>
      </p:sp>
      <p:pic>
        <p:nvPicPr>
          <p:cNvPr id="3" name="Picture 2">
            <a:extLst>
              <a:ext uri="{FF2B5EF4-FFF2-40B4-BE49-F238E27FC236}">
                <a16:creationId xmlns:a16="http://schemas.microsoft.com/office/drawing/2014/main" id="{05768F9D-C66E-CE4A-99D4-8855B556EAE3}"/>
              </a:ext>
            </a:extLst>
          </p:cNvPr>
          <p:cNvPicPr>
            <a:picLocks noChangeAspect="1"/>
          </p:cNvPicPr>
          <p:nvPr userDrawn="1"/>
        </p:nvPicPr>
        <p:blipFill>
          <a:blip r:embed="rId7"/>
          <a:stretch>
            <a:fillRect/>
          </a:stretch>
        </p:blipFill>
        <p:spPr>
          <a:xfrm>
            <a:off x="1508100" y="2898811"/>
            <a:ext cx="3940197" cy="1214964"/>
          </a:xfrm>
          <a:prstGeom prst="rect">
            <a:avLst/>
          </a:prstGeom>
        </p:spPr>
      </p:pic>
    </p:spTree>
    <p:extLst>
      <p:ext uri="{BB962C8B-B14F-4D97-AF65-F5344CB8AC3E}">
        <p14:creationId xmlns:p14="http://schemas.microsoft.com/office/powerpoint/2010/main" val="14303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 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p>
        </p:txBody>
      </p:sp>
      <p:pic>
        <p:nvPicPr>
          <p:cNvPr id="4" name="Graphic 3">
            <a:extLst>
              <a:ext uri="{FF2B5EF4-FFF2-40B4-BE49-F238E27FC236}">
                <a16:creationId xmlns:a16="http://schemas.microsoft.com/office/drawing/2014/main" id="{8A9D6ED8-82DF-384C-A555-E9B33C1FD8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2001" y="5995768"/>
            <a:ext cx="3994332" cy="487229"/>
          </a:xfrm>
          <a:prstGeom prst="rect">
            <a:avLst/>
          </a:prstGeom>
        </p:spPr>
      </p:pic>
      <p:pic>
        <p:nvPicPr>
          <p:cNvPr id="17" name="Graphic 16">
            <a:extLst>
              <a:ext uri="{FF2B5EF4-FFF2-40B4-BE49-F238E27FC236}">
                <a16:creationId xmlns:a16="http://schemas.microsoft.com/office/drawing/2014/main" id="{2380B98D-2F66-9A41-AC70-25A84141EAE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933" y="601162"/>
            <a:ext cx="12192000" cy="1012716"/>
          </a:xfrm>
          <a:prstGeom prst="rect">
            <a:avLst/>
          </a:prstGeom>
        </p:spPr>
      </p:pic>
    </p:spTree>
    <p:extLst>
      <p:ext uri="{BB962C8B-B14F-4D97-AF65-F5344CB8AC3E}">
        <p14:creationId xmlns:p14="http://schemas.microsoft.com/office/powerpoint/2010/main" val="104121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0F34B-519D-FB40-AC28-FEB1E5844BE2}"/>
              </a:ext>
            </a:extLst>
          </p:cNvPr>
          <p:cNvSpPr/>
          <p:nvPr userDrawn="1"/>
        </p:nvSpPr>
        <p:spPr>
          <a:xfrm>
            <a:off x="0" y="1"/>
            <a:ext cx="3464560" cy="6858000"/>
          </a:xfrm>
          <a:prstGeom prst="rect">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 name="Title 1"/>
          <p:cNvSpPr>
            <a:spLocks noGrp="1"/>
          </p:cNvSpPr>
          <p:nvPr>
            <p:ph type="title"/>
          </p:nvPr>
        </p:nvSpPr>
        <p:spPr>
          <a:xfrm>
            <a:off x="304801" y="365125"/>
            <a:ext cx="2737708" cy="2158808"/>
          </a:xfrm>
        </p:spPr>
        <p:txBody>
          <a:bodyPr anchor="b">
            <a:normAutofit/>
          </a:bodyPr>
          <a:lstStyle>
            <a:lvl1pPr>
              <a:defRPr sz="373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11373" y="365124"/>
            <a:ext cx="8075827" cy="5753563"/>
          </a:xfrm>
        </p:spPr>
        <p:txBody>
          <a:bodyPr/>
          <a:lstStyle>
            <a:lvl2pPr marL="685166" indent="-228389">
              <a:buFont typeface="System Font Regular"/>
              <a:buChar char="–"/>
              <a:defRPr/>
            </a:lvl2pPr>
            <a:lvl4pPr marL="1598720" indent="-228389">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F73560E3-8A15-F446-87DE-5579F2BC799D}"/>
              </a:ext>
            </a:extLst>
          </p:cNvPr>
          <p:cNvSpPr>
            <a:spLocks noGrp="1"/>
          </p:cNvSpPr>
          <p:nvPr>
            <p:ph idx="10"/>
          </p:nvPr>
        </p:nvSpPr>
        <p:spPr>
          <a:xfrm>
            <a:off x="304801" y="2809248"/>
            <a:ext cx="2737708" cy="3310332"/>
          </a:xfrm>
        </p:spPr>
        <p:txBody>
          <a:bodyPr>
            <a:normAutofit/>
          </a:bodyPr>
          <a:lstStyle>
            <a:lvl1pPr>
              <a:defRPr sz="2131">
                <a:solidFill>
                  <a:schemeClr val="bg1"/>
                </a:solidFill>
              </a:defRPr>
            </a:lvl1pPr>
            <a:lvl2pPr marL="685166" indent="-228389">
              <a:buFont typeface="System Font Regular"/>
              <a:buChar char="–"/>
              <a:defRPr sz="1599">
                <a:solidFill>
                  <a:schemeClr val="bg1"/>
                </a:solidFill>
              </a:defRPr>
            </a:lvl2pPr>
            <a:lvl3pPr>
              <a:defRPr sz="1465">
                <a:solidFill>
                  <a:schemeClr val="bg1"/>
                </a:solidFill>
              </a:defRPr>
            </a:lvl3pPr>
            <a:lvl4pPr marL="1598720" indent="-228389">
              <a:buFont typeface="System Font Regular"/>
              <a:buChar char="–"/>
              <a:defRPr sz="1399">
                <a:solidFill>
                  <a:schemeClr val="bg1"/>
                </a:solidFill>
              </a:defRPr>
            </a:lvl4pPr>
            <a:lvl5pPr>
              <a:defRPr sz="13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14DFEBBB-D611-944E-88EF-EC71AC1D4550}"/>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8617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 Acu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817990-9F42-9447-A191-562130F0308C}"/>
              </a:ext>
            </a:extLst>
          </p:cNvPr>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736D7A35-25EF-6E40-95F5-D9459455033F}"/>
              </a:ext>
            </a:extLst>
          </p:cNvPr>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p>
        </p:txBody>
      </p:sp>
      <p:pic>
        <p:nvPicPr>
          <p:cNvPr id="8" name="Graphic 7">
            <a:extLst>
              <a:ext uri="{FF2B5EF4-FFF2-40B4-BE49-F238E27FC236}">
                <a16:creationId xmlns:a16="http://schemas.microsoft.com/office/drawing/2014/main" id="{D3F47F13-A839-4449-930A-56A2E477E6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2001" y="5995768"/>
            <a:ext cx="3994332" cy="487229"/>
          </a:xfrm>
          <a:prstGeom prst="rect">
            <a:avLst/>
          </a:prstGeom>
        </p:spPr>
      </p:pic>
      <p:pic>
        <p:nvPicPr>
          <p:cNvPr id="9" name="Graphic 8">
            <a:extLst>
              <a:ext uri="{FF2B5EF4-FFF2-40B4-BE49-F238E27FC236}">
                <a16:creationId xmlns:a16="http://schemas.microsoft.com/office/drawing/2014/main" id="{96B9DE68-4051-FD45-8304-F71CE6CFF54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933" y="601162"/>
            <a:ext cx="12192000" cy="1012716"/>
          </a:xfrm>
          <a:prstGeom prst="rect">
            <a:avLst/>
          </a:prstGeom>
        </p:spPr>
      </p:pic>
      <p:sp>
        <p:nvSpPr>
          <p:cNvPr id="10" name="TextBox 9">
            <a:extLst>
              <a:ext uri="{FF2B5EF4-FFF2-40B4-BE49-F238E27FC236}">
                <a16:creationId xmlns:a16="http://schemas.microsoft.com/office/drawing/2014/main" id="{0780F226-498D-B644-90A6-8546ED453DFB}"/>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187749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 Ambulat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3186AD-DCDA-2C43-A7B1-A404B3A607D9}"/>
              </a:ext>
            </a:extLst>
          </p:cNvPr>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E4C7D61C-C0F0-9942-954C-FF6C99FC8953}"/>
              </a:ext>
            </a:extLst>
          </p:cNvPr>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p>
        </p:txBody>
      </p:sp>
      <p:pic>
        <p:nvPicPr>
          <p:cNvPr id="8" name="Graphic 7">
            <a:extLst>
              <a:ext uri="{FF2B5EF4-FFF2-40B4-BE49-F238E27FC236}">
                <a16:creationId xmlns:a16="http://schemas.microsoft.com/office/drawing/2014/main" id="{9879CE75-BFF4-7B48-8473-3F6F5CE0B1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42001" y="5995768"/>
            <a:ext cx="3994332" cy="487229"/>
          </a:xfrm>
          <a:prstGeom prst="rect">
            <a:avLst/>
          </a:prstGeom>
        </p:spPr>
      </p:pic>
      <p:pic>
        <p:nvPicPr>
          <p:cNvPr id="9" name="Graphic 8">
            <a:extLst>
              <a:ext uri="{FF2B5EF4-FFF2-40B4-BE49-F238E27FC236}">
                <a16:creationId xmlns:a16="http://schemas.microsoft.com/office/drawing/2014/main" id="{5D392E6B-C3EC-0F40-A6F5-93285C992D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933" y="601162"/>
            <a:ext cx="12192000" cy="1012716"/>
          </a:xfrm>
          <a:prstGeom prst="rect">
            <a:avLst/>
          </a:prstGeom>
        </p:spPr>
      </p:pic>
      <p:sp>
        <p:nvSpPr>
          <p:cNvPr id="11" name="TextBox 10">
            <a:extLst>
              <a:ext uri="{FF2B5EF4-FFF2-40B4-BE49-F238E27FC236}">
                <a16:creationId xmlns:a16="http://schemas.microsoft.com/office/drawing/2014/main" id="{FE7DE6B5-EB6D-A24E-8921-BD5B82E827FA}"/>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266042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2B3E68"/>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186799-65DE-F84F-8A8A-BA212B13B846}"/>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
        <p:nvSpPr>
          <p:cNvPr id="7" name="TextBox 6">
            <a:extLst>
              <a:ext uri="{FF2B5EF4-FFF2-40B4-BE49-F238E27FC236}">
                <a16:creationId xmlns:a16="http://schemas.microsoft.com/office/drawing/2014/main" id="{86BC89AB-C39B-BF4B-945C-28235A9B1B0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F7D1E33-E31C-974A-A3AF-3BDF2AD875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16" name="Title 1">
            <a:extLst>
              <a:ext uri="{FF2B5EF4-FFF2-40B4-BE49-F238E27FC236}">
                <a16:creationId xmlns:a16="http://schemas.microsoft.com/office/drawing/2014/main" id="{5FD3408D-52B0-6342-87D0-36DE085358B2}"/>
              </a:ext>
            </a:extLst>
          </p:cNvPr>
          <p:cNvSpPr>
            <a:spLocks noGrp="1"/>
          </p:cNvSpPr>
          <p:nvPr>
            <p:ph type="ctrTitle"/>
          </p:nvPr>
        </p:nvSpPr>
        <p:spPr>
          <a:xfrm>
            <a:off x="1524000" y="2353033"/>
            <a:ext cx="9144000" cy="2762870"/>
          </a:xfrm>
        </p:spPr>
        <p:txBody>
          <a:bodyPr anchor="ctr"/>
          <a:lstStyle>
            <a:lvl1pPr algn="l">
              <a:defRPr sz="5994">
                <a:solidFill>
                  <a:schemeClr val="bg1"/>
                </a:solidFill>
              </a:defRPr>
            </a:lvl1pPr>
          </a:lstStyle>
          <a:p>
            <a:r>
              <a:rPr lang="en-US"/>
              <a:t>Click to edit Master title style</a:t>
            </a:r>
          </a:p>
        </p:txBody>
      </p:sp>
      <p:pic>
        <p:nvPicPr>
          <p:cNvPr id="21" name="Graphic 20">
            <a:extLst>
              <a:ext uri="{FF2B5EF4-FFF2-40B4-BE49-F238E27FC236}">
                <a16:creationId xmlns:a16="http://schemas.microsoft.com/office/drawing/2014/main" id="{F79CEDFD-F88D-584F-B091-54F6DA6E7ED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6333067" cy="1387249"/>
          </a:xfrm>
          <a:prstGeom prst="rect">
            <a:avLst/>
          </a:prstGeom>
        </p:spPr>
      </p:pic>
    </p:spTree>
    <p:extLst>
      <p:ext uri="{BB962C8B-B14F-4D97-AF65-F5344CB8AC3E}">
        <p14:creationId xmlns:p14="http://schemas.microsoft.com/office/powerpoint/2010/main" val="349862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with Subtitle">
    <p:bg>
      <p:bgPr>
        <a:solidFill>
          <a:srgbClr val="2B3E68"/>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BC89AB-C39B-BF4B-945C-28235A9B1B0B}"/>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AF7D1E33-E31C-974A-A3AF-3BDF2AD875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itle 1">
            <a:extLst>
              <a:ext uri="{FF2B5EF4-FFF2-40B4-BE49-F238E27FC236}">
                <a16:creationId xmlns:a16="http://schemas.microsoft.com/office/drawing/2014/main" id="{7D07C703-1C29-D84A-A32D-7CC5BFE29C25}"/>
              </a:ext>
            </a:extLst>
          </p:cNvPr>
          <p:cNvSpPr>
            <a:spLocks noGrp="1"/>
          </p:cNvSpPr>
          <p:nvPr>
            <p:ph type="ctrTitle"/>
          </p:nvPr>
        </p:nvSpPr>
        <p:spPr>
          <a:xfrm>
            <a:off x="1524000" y="2353034"/>
            <a:ext cx="9144000" cy="1655761"/>
          </a:xfrm>
        </p:spPr>
        <p:txBody>
          <a:bodyPr anchor="b"/>
          <a:lstStyle>
            <a:lvl1pPr algn="l">
              <a:defRPr sz="5994">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82658A25-4C3F-A642-B2AD-78F769E2AA91}"/>
              </a:ext>
            </a:extLst>
          </p:cNvPr>
          <p:cNvSpPr>
            <a:spLocks noGrp="1"/>
          </p:cNvSpPr>
          <p:nvPr>
            <p:ph type="subTitle" idx="1"/>
          </p:nvPr>
        </p:nvSpPr>
        <p:spPr>
          <a:xfrm>
            <a:off x="1524000" y="4100872"/>
            <a:ext cx="9144000" cy="1143251"/>
          </a:xfrm>
        </p:spPr>
        <p:txBody>
          <a:bodyPr/>
          <a:lstStyle>
            <a:lvl1pPr marL="0" indent="0" algn="l">
              <a:buNone/>
              <a:defRPr sz="2398">
                <a:solidFill>
                  <a:srgbClr val="009FDB"/>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p>
        </p:txBody>
      </p:sp>
      <p:sp>
        <p:nvSpPr>
          <p:cNvPr id="11" name="TextBox 10">
            <a:extLst>
              <a:ext uri="{FF2B5EF4-FFF2-40B4-BE49-F238E27FC236}">
                <a16:creationId xmlns:a16="http://schemas.microsoft.com/office/drawing/2014/main" id="{B1F1BC5A-054D-0847-B0BF-8733BF5D0969}"/>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pic>
        <p:nvPicPr>
          <p:cNvPr id="12" name="Graphic 11">
            <a:extLst>
              <a:ext uri="{FF2B5EF4-FFF2-40B4-BE49-F238E27FC236}">
                <a16:creationId xmlns:a16="http://schemas.microsoft.com/office/drawing/2014/main" id="{996BAEFA-FC34-6546-BA5B-D44A6710CF9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6333067" cy="1387249"/>
          </a:xfrm>
          <a:prstGeom prst="rect">
            <a:avLst/>
          </a:prstGeom>
        </p:spPr>
      </p:pic>
    </p:spTree>
    <p:extLst>
      <p:ext uri="{BB962C8B-B14F-4D97-AF65-F5344CB8AC3E}">
        <p14:creationId xmlns:p14="http://schemas.microsoft.com/office/powerpoint/2010/main" val="32243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A50CF25-C8C2-944E-ACB1-7E44882E29A2}"/>
              </a:ext>
            </a:extLst>
          </p:cNvPr>
          <p:cNvSpPr>
            <a:spLocks noGrp="1"/>
          </p:cNvSpPr>
          <p:nvPr>
            <p:ph idx="11"/>
          </p:nvPr>
        </p:nvSpPr>
        <p:spPr>
          <a:xfrm>
            <a:off x="304800" y="1605899"/>
            <a:ext cx="11582400" cy="4512788"/>
          </a:xfrm>
        </p:spPr>
        <p:txBody>
          <a:bodyPr/>
          <a:lstStyle>
            <a:lvl2pPr marL="685166" indent="-228389">
              <a:buFont typeface="System Font Regular"/>
              <a:buChar char="–"/>
              <a:defRPr/>
            </a:lvl2pPr>
            <a:lvl4pPr marL="1598720" indent="-228389">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142513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246399"/>
            <a:ext cx="11582400" cy="4872288"/>
          </a:xfrm>
        </p:spPr>
        <p:txBody>
          <a:bodyPr/>
          <a:lstStyle>
            <a:lvl2pPr marL="685166" indent="-228389">
              <a:buFont typeface="System Font Regular"/>
              <a:buChar char="–"/>
              <a:defRPr/>
            </a:lvl2pPr>
            <a:lvl4pPr marL="1598720" indent="-228389">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lor bo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0F34B-519D-FB40-AC28-FEB1E5844BE2}"/>
              </a:ext>
            </a:extLst>
          </p:cNvPr>
          <p:cNvSpPr/>
          <p:nvPr userDrawn="1"/>
        </p:nvSpPr>
        <p:spPr>
          <a:xfrm>
            <a:off x="0" y="1"/>
            <a:ext cx="3464560" cy="6858000"/>
          </a:xfrm>
          <a:prstGeom prst="rect">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 name="Title 1"/>
          <p:cNvSpPr>
            <a:spLocks noGrp="1"/>
          </p:cNvSpPr>
          <p:nvPr>
            <p:ph type="title"/>
          </p:nvPr>
        </p:nvSpPr>
        <p:spPr>
          <a:xfrm>
            <a:off x="304801" y="365125"/>
            <a:ext cx="2737708" cy="2158808"/>
          </a:xfrm>
        </p:spPr>
        <p:txBody>
          <a:bodyPr anchor="b">
            <a:normAutofit/>
          </a:bodyPr>
          <a:lstStyle>
            <a:lvl1pPr>
              <a:defRPr sz="3730">
                <a:solidFill>
                  <a:schemeClr val="bg1"/>
                </a:solidFill>
              </a:defRPr>
            </a:lvl1pPr>
          </a:lstStyle>
          <a:p>
            <a:r>
              <a:rPr lang="en-US"/>
              <a:t>Click to edit Master title style</a:t>
            </a:r>
          </a:p>
        </p:txBody>
      </p:sp>
      <p:sp>
        <p:nvSpPr>
          <p:cNvPr id="3" name="Content Placeholder 2"/>
          <p:cNvSpPr>
            <a:spLocks noGrp="1"/>
          </p:cNvSpPr>
          <p:nvPr>
            <p:ph idx="1"/>
          </p:nvPr>
        </p:nvSpPr>
        <p:spPr>
          <a:xfrm>
            <a:off x="3811373" y="365124"/>
            <a:ext cx="8075827" cy="5753563"/>
          </a:xfrm>
        </p:spPr>
        <p:txBody>
          <a:bodyPr/>
          <a:lstStyle>
            <a:lvl2pPr marL="685166" indent="-228389">
              <a:buFont typeface="System Font Regular"/>
              <a:buChar char="–"/>
              <a:defRPr/>
            </a:lvl2pPr>
            <a:lvl4pPr marL="1598720" indent="-228389">
              <a:buFont typeface="System Font Regular"/>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73560E3-8A15-F446-87DE-5579F2BC799D}"/>
              </a:ext>
            </a:extLst>
          </p:cNvPr>
          <p:cNvSpPr>
            <a:spLocks noGrp="1"/>
          </p:cNvSpPr>
          <p:nvPr>
            <p:ph idx="10"/>
          </p:nvPr>
        </p:nvSpPr>
        <p:spPr>
          <a:xfrm>
            <a:off x="304801" y="2809248"/>
            <a:ext cx="2737708" cy="3310332"/>
          </a:xfrm>
        </p:spPr>
        <p:txBody>
          <a:bodyPr>
            <a:normAutofit/>
          </a:bodyPr>
          <a:lstStyle>
            <a:lvl1pPr>
              <a:defRPr sz="2131">
                <a:solidFill>
                  <a:schemeClr val="bg1"/>
                </a:solidFill>
              </a:defRPr>
            </a:lvl1pPr>
            <a:lvl2pPr marL="685166" indent="-228389">
              <a:buFont typeface="System Font Regular"/>
              <a:buChar char="–"/>
              <a:defRPr sz="1599">
                <a:solidFill>
                  <a:schemeClr val="bg1"/>
                </a:solidFill>
              </a:defRPr>
            </a:lvl2pPr>
            <a:lvl3pPr>
              <a:defRPr sz="1465">
                <a:solidFill>
                  <a:schemeClr val="bg1"/>
                </a:solidFill>
              </a:defRPr>
            </a:lvl3pPr>
            <a:lvl4pPr marL="1598720" indent="-228389">
              <a:buFont typeface="System Font Regular"/>
              <a:buChar char="–"/>
              <a:defRPr sz="1399">
                <a:solidFill>
                  <a:schemeClr val="bg1"/>
                </a:solidFill>
              </a:defRPr>
            </a:lvl4pPr>
            <a:lvl5pPr>
              <a:defRPr sz="13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14DFEBBB-D611-944E-88EF-EC71AC1D4550}"/>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125428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lor box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0F34B-519D-FB40-AC28-FEB1E5844BE2}"/>
              </a:ext>
            </a:extLst>
          </p:cNvPr>
          <p:cNvSpPr/>
          <p:nvPr userDrawn="1"/>
        </p:nvSpPr>
        <p:spPr>
          <a:xfrm>
            <a:off x="0" y="1"/>
            <a:ext cx="3464560" cy="6858000"/>
          </a:xfrm>
          <a:prstGeom prst="rect">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 name="Title 1"/>
          <p:cNvSpPr>
            <a:spLocks noGrp="1"/>
          </p:cNvSpPr>
          <p:nvPr>
            <p:ph type="title"/>
          </p:nvPr>
        </p:nvSpPr>
        <p:spPr>
          <a:xfrm>
            <a:off x="304801" y="365125"/>
            <a:ext cx="2737708" cy="2158808"/>
          </a:xfrm>
        </p:spPr>
        <p:txBody>
          <a:bodyPr anchor="b">
            <a:normAutofit/>
          </a:bodyPr>
          <a:lstStyle>
            <a:lvl1pPr>
              <a:defRPr sz="3730">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F73560E3-8A15-F446-87DE-5579F2BC799D}"/>
              </a:ext>
            </a:extLst>
          </p:cNvPr>
          <p:cNvSpPr>
            <a:spLocks noGrp="1"/>
          </p:cNvSpPr>
          <p:nvPr>
            <p:ph idx="10"/>
          </p:nvPr>
        </p:nvSpPr>
        <p:spPr>
          <a:xfrm>
            <a:off x="304801" y="2809248"/>
            <a:ext cx="2737708" cy="3310332"/>
          </a:xfrm>
        </p:spPr>
        <p:txBody>
          <a:bodyPr>
            <a:normAutofit/>
          </a:bodyPr>
          <a:lstStyle>
            <a:lvl1pPr>
              <a:defRPr sz="2131">
                <a:solidFill>
                  <a:schemeClr val="bg1"/>
                </a:solidFill>
              </a:defRPr>
            </a:lvl1pPr>
            <a:lvl2pPr marL="685166" indent="-228389">
              <a:buFont typeface="System Font Regular"/>
              <a:buChar char="–"/>
              <a:defRPr sz="1599">
                <a:solidFill>
                  <a:schemeClr val="bg1"/>
                </a:solidFill>
              </a:defRPr>
            </a:lvl2pPr>
            <a:lvl3pPr>
              <a:defRPr sz="1465">
                <a:solidFill>
                  <a:schemeClr val="bg1"/>
                </a:solidFill>
              </a:defRPr>
            </a:lvl3pPr>
            <a:lvl4pPr marL="1598720" indent="-228389">
              <a:buFont typeface="System Font Regular"/>
              <a:buChar char="–"/>
              <a:defRPr sz="1399">
                <a:solidFill>
                  <a:schemeClr val="bg1"/>
                </a:solidFill>
              </a:defRPr>
            </a:lvl4pPr>
            <a:lvl5pPr>
              <a:defRPr sz="13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6A150C9-A17B-5147-90C3-E8E895C7D04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315581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4777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yebrow and 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750592"/>
            <a:ext cx="11582400" cy="609036"/>
          </a:xfrm>
        </p:spPr>
        <p:txBody>
          <a:bodyPr/>
          <a:lstStyle/>
          <a:p>
            <a:r>
              <a:rPr lang="en-US"/>
              <a:t>Click to edit Master title style</a:t>
            </a:r>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365126"/>
            <a:ext cx="11582400" cy="359502"/>
          </a:xfrm>
        </p:spPr>
        <p:txBody>
          <a:bodyPr>
            <a:noAutofit/>
          </a:bodyPr>
          <a:lstStyle>
            <a:lvl1pPr marL="0" indent="0">
              <a:buNone/>
              <a:defRPr sz="1599" b="1" cap="all" spc="400" baseline="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199870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box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C0F34B-519D-FB40-AC28-FEB1E5844BE2}"/>
              </a:ext>
            </a:extLst>
          </p:cNvPr>
          <p:cNvSpPr/>
          <p:nvPr userDrawn="1"/>
        </p:nvSpPr>
        <p:spPr>
          <a:xfrm>
            <a:off x="0" y="1"/>
            <a:ext cx="3464560" cy="6858000"/>
          </a:xfrm>
          <a:prstGeom prst="rect">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 name="Title 1"/>
          <p:cNvSpPr>
            <a:spLocks noGrp="1"/>
          </p:cNvSpPr>
          <p:nvPr>
            <p:ph type="title"/>
          </p:nvPr>
        </p:nvSpPr>
        <p:spPr>
          <a:xfrm>
            <a:off x="304801" y="365125"/>
            <a:ext cx="2737708" cy="2158808"/>
          </a:xfrm>
        </p:spPr>
        <p:txBody>
          <a:bodyPr anchor="b">
            <a:normAutofit/>
          </a:bodyPr>
          <a:lstStyle>
            <a:lvl1pPr>
              <a:defRPr sz="3730">
                <a:solidFill>
                  <a:schemeClr val="bg1"/>
                </a:solidFill>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3560E3-8A15-F446-87DE-5579F2BC799D}"/>
              </a:ext>
            </a:extLst>
          </p:cNvPr>
          <p:cNvSpPr>
            <a:spLocks noGrp="1"/>
          </p:cNvSpPr>
          <p:nvPr>
            <p:ph idx="10"/>
          </p:nvPr>
        </p:nvSpPr>
        <p:spPr>
          <a:xfrm>
            <a:off x="304801" y="2809248"/>
            <a:ext cx="2737708" cy="3310332"/>
          </a:xfrm>
        </p:spPr>
        <p:txBody>
          <a:bodyPr>
            <a:normAutofit/>
          </a:bodyPr>
          <a:lstStyle>
            <a:lvl1pPr>
              <a:defRPr sz="2131">
                <a:solidFill>
                  <a:schemeClr val="bg1"/>
                </a:solidFill>
              </a:defRPr>
            </a:lvl1pPr>
            <a:lvl2pPr marL="685166" indent="-228389">
              <a:buFont typeface="System Font Regular"/>
              <a:buChar char="–"/>
              <a:defRPr sz="1599">
                <a:solidFill>
                  <a:schemeClr val="bg1"/>
                </a:solidFill>
              </a:defRPr>
            </a:lvl2pPr>
            <a:lvl3pPr>
              <a:defRPr sz="1465">
                <a:solidFill>
                  <a:schemeClr val="bg1"/>
                </a:solidFill>
              </a:defRPr>
            </a:lvl3pPr>
            <a:lvl4pPr marL="1598720" indent="-228389">
              <a:buFont typeface="System Font Regular"/>
              <a:buChar char="–"/>
              <a:defRPr sz="1399">
                <a:solidFill>
                  <a:schemeClr val="bg1"/>
                </a:solidFill>
              </a:defRPr>
            </a:lvl4pPr>
            <a:lvl5pPr>
              <a:defRPr sz="13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66A150C9-A17B-5147-90C3-E8E895C7D045}"/>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396148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533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 Small">
    <p:spTree>
      <p:nvGrpSpPr>
        <p:cNvPr id="1" name=""/>
        <p:cNvGrpSpPr/>
        <p:nvPr/>
      </p:nvGrpSpPr>
      <p:grpSpPr>
        <a:xfrm>
          <a:off x="0" y="0"/>
          <a:ext cx="0" cy="0"/>
          <a:chOff x="0" y="0"/>
          <a:chExt cx="0" cy="0"/>
        </a:xfrm>
      </p:grpSpPr>
      <p:sp>
        <p:nvSpPr>
          <p:cNvPr id="2" name="Title 1"/>
          <p:cNvSpPr>
            <a:spLocks noGrp="1"/>
          </p:cNvSpPr>
          <p:nvPr>
            <p:ph type="title"/>
          </p:nvPr>
        </p:nvSpPr>
        <p:spPr>
          <a:xfrm>
            <a:off x="304800" y="304222"/>
            <a:ext cx="11582400" cy="463163"/>
          </a:xfrm>
        </p:spPr>
        <p:txBody>
          <a:bodyPr/>
          <a:lstStyle>
            <a:lvl1pPr algn="ctr">
              <a:defRPr sz="2398"/>
            </a:lvl1pPr>
          </a:lstStyle>
          <a:p>
            <a:r>
              <a:rPr lang="en-US"/>
              <a:t>Click to edit Master title style</a:t>
            </a:r>
          </a:p>
        </p:txBody>
      </p:sp>
    </p:spTree>
    <p:extLst>
      <p:ext uri="{BB962C8B-B14F-4D97-AF65-F5344CB8AC3E}">
        <p14:creationId xmlns:p14="http://schemas.microsoft.com/office/powerpoint/2010/main" val="403827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58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to Larg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4072128" y="-1"/>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3048000" cy="1810117"/>
          </a:xfrm>
        </p:spPr>
        <p:txBody>
          <a:bodyPr anchor="b" anchorCtr="0">
            <a:noAutofit/>
          </a:bodyPr>
          <a:lstStyle>
            <a:lvl1pPr>
              <a:defRPr sz="4263" b="0"/>
            </a:lvl1pPr>
          </a:lstStyle>
          <a:p>
            <a:r>
              <a:rPr lang="en-US"/>
              <a:t>Click to edit Master title style</a:t>
            </a:r>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463551" y="2595023"/>
            <a:ext cx="304800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47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 Medium">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6096000" y="-1"/>
            <a:ext cx="6096000"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5120640" cy="1810117"/>
          </a:xfrm>
        </p:spPr>
        <p:txBody>
          <a:bodyPr anchor="b" anchorCtr="0">
            <a:noAutofit/>
          </a:bodyPr>
          <a:lstStyle>
            <a:lvl1pPr>
              <a:defRPr b="0"/>
            </a:lvl1pPr>
          </a:lstStyle>
          <a:p>
            <a:r>
              <a:rPr lang="en-US"/>
              <a:t>Click to edit Master title style</a:t>
            </a:r>
          </a:p>
        </p:txBody>
      </p:sp>
      <p:sp>
        <p:nvSpPr>
          <p:cNvPr id="5" name="Text Placeholder 4">
            <a:extLst>
              <a:ext uri="{FF2B5EF4-FFF2-40B4-BE49-F238E27FC236}">
                <a16:creationId xmlns:a16="http://schemas.microsoft.com/office/drawing/2014/main" id="{FA5D135F-EF16-F842-B513-024A20C19F84}"/>
              </a:ext>
            </a:extLst>
          </p:cNvPr>
          <p:cNvSpPr>
            <a:spLocks noGrp="1"/>
          </p:cNvSpPr>
          <p:nvPr>
            <p:ph type="body" sz="quarter" idx="11"/>
          </p:nvPr>
        </p:nvSpPr>
        <p:spPr>
          <a:xfrm>
            <a:off x="463551" y="2595023"/>
            <a:ext cx="512064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48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 Small">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8132064" y="254"/>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463825" y="529597"/>
            <a:ext cx="7071360" cy="1810117"/>
          </a:xfrm>
        </p:spPr>
        <p:txBody>
          <a:bodyPr anchor="b" anchorCtr="0">
            <a:noAutofit/>
          </a:bodyPr>
          <a:lstStyle>
            <a:lvl1pPr>
              <a:defRPr b="0"/>
            </a:lvl1pPr>
          </a:lstStyle>
          <a:p>
            <a:r>
              <a:rPr lang="en-US"/>
              <a:t>Click to edit Master title style</a:t>
            </a:r>
          </a:p>
        </p:txBody>
      </p:sp>
      <p:sp>
        <p:nvSpPr>
          <p:cNvPr id="5" name="Text Placeholder 4">
            <a:extLst>
              <a:ext uri="{FF2B5EF4-FFF2-40B4-BE49-F238E27FC236}">
                <a16:creationId xmlns:a16="http://schemas.microsoft.com/office/drawing/2014/main" id="{0A8C63CB-A250-EC4F-A0F2-49F4AD9E31FC}"/>
              </a:ext>
            </a:extLst>
          </p:cNvPr>
          <p:cNvSpPr>
            <a:spLocks noGrp="1"/>
          </p:cNvSpPr>
          <p:nvPr>
            <p:ph type="body" sz="quarter" idx="11"/>
          </p:nvPr>
        </p:nvSpPr>
        <p:spPr>
          <a:xfrm>
            <a:off x="463551" y="2595023"/>
            <a:ext cx="707136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24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 Small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4059936" cy="6857746"/>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4" name="Title 2">
            <a:extLst>
              <a:ext uri="{FF2B5EF4-FFF2-40B4-BE49-F238E27FC236}">
                <a16:creationId xmlns:a16="http://schemas.microsoft.com/office/drawing/2014/main" id="{B5FA7088-FE51-524E-A82F-3861B17A9483}"/>
              </a:ext>
            </a:extLst>
          </p:cNvPr>
          <p:cNvSpPr>
            <a:spLocks noGrp="1"/>
          </p:cNvSpPr>
          <p:nvPr>
            <p:ph type="title"/>
          </p:nvPr>
        </p:nvSpPr>
        <p:spPr>
          <a:xfrm>
            <a:off x="4614911" y="529597"/>
            <a:ext cx="7071360" cy="1810117"/>
          </a:xfrm>
        </p:spPr>
        <p:txBody>
          <a:bodyPr anchor="b" anchorCtr="0">
            <a:noAutofit/>
          </a:bodyPr>
          <a:lstStyle>
            <a:lvl1pPr>
              <a:defRPr b="0"/>
            </a:lvl1pPr>
          </a:lstStyle>
          <a:p>
            <a:r>
              <a:rPr lang="en-US"/>
              <a:t>Click to edit Master title style</a:t>
            </a:r>
          </a:p>
        </p:txBody>
      </p:sp>
      <p:sp>
        <p:nvSpPr>
          <p:cNvPr id="5" name="Text Placeholder 4">
            <a:extLst>
              <a:ext uri="{FF2B5EF4-FFF2-40B4-BE49-F238E27FC236}">
                <a16:creationId xmlns:a16="http://schemas.microsoft.com/office/drawing/2014/main" id="{A5137289-463B-334D-A881-EC255A77B6F1}"/>
              </a:ext>
            </a:extLst>
          </p:cNvPr>
          <p:cNvSpPr>
            <a:spLocks noGrp="1"/>
          </p:cNvSpPr>
          <p:nvPr>
            <p:ph type="body" sz="quarter" idx="11"/>
          </p:nvPr>
        </p:nvSpPr>
        <p:spPr>
          <a:xfrm>
            <a:off x="4614636" y="2595023"/>
            <a:ext cx="707136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32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 Medium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1"/>
            <a:ext cx="6096000" cy="6858000"/>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3AD08395-DAA7-C54A-A8EC-B2405B27C601}"/>
              </a:ext>
            </a:extLst>
          </p:cNvPr>
          <p:cNvSpPr>
            <a:spLocks noGrp="1"/>
          </p:cNvSpPr>
          <p:nvPr>
            <p:ph type="title"/>
          </p:nvPr>
        </p:nvSpPr>
        <p:spPr>
          <a:xfrm>
            <a:off x="6603363" y="529597"/>
            <a:ext cx="5120640" cy="1810117"/>
          </a:xfrm>
        </p:spPr>
        <p:txBody>
          <a:bodyPr anchor="b" anchorCtr="0">
            <a:noAutofit/>
          </a:bodyPr>
          <a:lstStyle>
            <a:lvl1pPr>
              <a:defRPr b="0"/>
            </a:lvl1pPr>
          </a:lstStyle>
          <a:p>
            <a:r>
              <a:rPr lang="en-US"/>
              <a:t>Click to edit Master title style</a:t>
            </a:r>
          </a:p>
        </p:txBody>
      </p:sp>
      <p:sp>
        <p:nvSpPr>
          <p:cNvPr id="4" name="Text Placeholder 4">
            <a:extLst>
              <a:ext uri="{FF2B5EF4-FFF2-40B4-BE49-F238E27FC236}">
                <a16:creationId xmlns:a16="http://schemas.microsoft.com/office/drawing/2014/main" id="{E47F412D-0D6B-A04B-B103-E95AC930D117}"/>
              </a:ext>
            </a:extLst>
          </p:cNvPr>
          <p:cNvSpPr>
            <a:spLocks noGrp="1"/>
          </p:cNvSpPr>
          <p:nvPr>
            <p:ph type="body" sz="quarter" idx="11"/>
          </p:nvPr>
        </p:nvSpPr>
        <p:spPr>
          <a:xfrm>
            <a:off x="6603088" y="2595023"/>
            <a:ext cx="512064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80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 Large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DE3E2AF-6570-884C-918B-2E697706D3E3}"/>
              </a:ext>
            </a:extLst>
          </p:cNvPr>
          <p:cNvSpPr>
            <a:spLocks noGrp="1"/>
          </p:cNvSpPr>
          <p:nvPr>
            <p:ph type="pic" sz="quarter" idx="10"/>
          </p:nvPr>
        </p:nvSpPr>
        <p:spPr>
          <a:xfrm>
            <a:off x="0" y="0"/>
            <a:ext cx="8119872" cy="6858001"/>
          </a:xfrm>
          <a:solidFill>
            <a:schemeClr val="bg1">
              <a:lumMod val="95000"/>
            </a:schemeClr>
          </a:solidFill>
          <a:ln w="3175">
            <a:noFill/>
          </a:ln>
          <a:effectLst/>
        </p:spPr>
        <p:txBody>
          <a:bodyPr vert="horz" lIns="0" tIns="0" rIns="0" bIns="0" rtlCol="0" anchor="ctr">
            <a:normAutofit/>
          </a:bodyPr>
          <a:lstStyle>
            <a:lvl1pPr marL="0" indent="0" algn="ctr">
              <a:buNone/>
              <a:defRPr lang="en-US" sz="1399"/>
            </a:lvl1pPr>
          </a:lstStyle>
          <a:p>
            <a:pPr lvl="0"/>
            <a:r>
              <a:rPr lang="en-US" dirty="0"/>
              <a:t>Click icon to add picture</a:t>
            </a:r>
          </a:p>
        </p:txBody>
      </p:sp>
      <p:sp>
        <p:nvSpPr>
          <p:cNvPr id="3" name="Title 2">
            <a:extLst>
              <a:ext uri="{FF2B5EF4-FFF2-40B4-BE49-F238E27FC236}">
                <a16:creationId xmlns:a16="http://schemas.microsoft.com/office/drawing/2014/main" id="{681CAD79-FF6F-3A46-A8C5-BA02C45DACA2}"/>
              </a:ext>
            </a:extLst>
          </p:cNvPr>
          <p:cNvSpPr>
            <a:spLocks noGrp="1"/>
          </p:cNvSpPr>
          <p:nvPr>
            <p:ph type="title"/>
          </p:nvPr>
        </p:nvSpPr>
        <p:spPr>
          <a:xfrm>
            <a:off x="8635363" y="529597"/>
            <a:ext cx="3048000" cy="1810117"/>
          </a:xfrm>
        </p:spPr>
        <p:txBody>
          <a:bodyPr anchor="b" anchorCtr="0">
            <a:noAutofit/>
          </a:bodyPr>
          <a:lstStyle>
            <a:lvl1pPr>
              <a:defRPr sz="4263" b="0"/>
            </a:lvl1pPr>
          </a:lstStyle>
          <a:p>
            <a:r>
              <a:rPr lang="en-US"/>
              <a:t>Click to edit Master title style</a:t>
            </a:r>
          </a:p>
        </p:txBody>
      </p:sp>
      <p:sp>
        <p:nvSpPr>
          <p:cNvPr id="8" name="Text Placeholder 4">
            <a:extLst>
              <a:ext uri="{FF2B5EF4-FFF2-40B4-BE49-F238E27FC236}">
                <a16:creationId xmlns:a16="http://schemas.microsoft.com/office/drawing/2014/main" id="{137EF515-907B-434A-9E70-C6CBE97194F9}"/>
              </a:ext>
            </a:extLst>
          </p:cNvPr>
          <p:cNvSpPr>
            <a:spLocks noGrp="1"/>
          </p:cNvSpPr>
          <p:nvPr>
            <p:ph type="body" sz="quarter" idx="11"/>
          </p:nvPr>
        </p:nvSpPr>
        <p:spPr>
          <a:xfrm>
            <a:off x="8635088" y="2595023"/>
            <a:ext cx="3048000" cy="3530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24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04800" y="1605901"/>
            <a:ext cx="11582400" cy="4512786"/>
          </a:xfrm>
        </p:spPr>
        <p:txBody>
          <a:bodyPr/>
          <a:lstStyle>
            <a:lvl1pPr>
              <a:defRPr>
                <a:solidFill>
                  <a:schemeClr val="bg1"/>
                </a:solidFill>
              </a:defRPr>
            </a:lvl1pPr>
            <a:lvl2pPr marL="685166" indent="-228389">
              <a:buFont typeface="System Font Regular"/>
              <a:buChar char="–"/>
              <a:defRPr>
                <a:solidFill>
                  <a:schemeClr val="bg1"/>
                </a:solidFill>
              </a:defRPr>
            </a:lvl2pPr>
            <a:lvl3pPr>
              <a:defRPr>
                <a:solidFill>
                  <a:schemeClr val="bg1"/>
                </a:solidFill>
              </a:defRPr>
            </a:lvl3pPr>
            <a:lvl4pPr marL="1598720" indent="-228389">
              <a:buFont typeface="System Font Regular"/>
              <a:buChar cha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5BEB8C-D81C-054F-902A-EFAB04670559}"/>
              </a:ext>
            </a:extLst>
          </p:cNvPr>
          <p:cNvSpPr>
            <a:spLocks noGrp="1"/>
          </p:cNvSpPr>
          <p:nvPr>
            <p:ph type="body" sz="quarter" idx="10"/>
          </p:nvPr>
        </p:nvSpPr>
        <p:spPr>
          <a:xfrm>
            <a:off x="304800" y="1072380"/>
            <a:ext cx="11582400" cy="359502"/>
          </a:xfrm>
        </p:spPr>
        <p:txBody>
          <a:bodyPr>
            <a:noAutofit/>
          </a:bodyPr>
          <a:lstStyle>
            <a:lvl1pPr marL="0" indent="0">
              <a:buNone/>
              <a:defRPr>
                <a:solidFill>
                  <a:schemeClr val="accent6"/>
                </a:solidFill>
              </a:defRPr>
            </a:lvl1pPr>
          </a:lstStyle>
          <a:p>
            <a:pPr lvl="0"/>
            <a:r>
              <a:rPr lang="en-US"/>
              <a:t>Click to edit Master text styles</a:t>
            </a:r>
          </a:p>
        </p:txBody>
      </p:sp>
      <p:sp>
        <p:nvSpPr>
          <p:cNvPr id="7" name="TextBox 6">
            <a:extLst>
              <a:ext uri="{FF2B5EF4-FFF2-40B4-BE49-F238E27FC236}">
                <a16:creationId xmlns:a16="http://schemas.microsoft.com/office/drawing/2014/main" id="{23B2EE9C-57B7-064B-B338-075907DCCAD9}"/>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chemeClr val="bg1"/>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chemeClr val="bg1"/>
              </a:solidFill>
              <a:effectLst/>
              <a:uLnTx/>
              <a:uFillTx/>
            </a:endParaRPr>
          </a:p>
        </p:txBody>
      </p:sp>
      <p:pic>
        <p:nvPicPr>
          <p:cNvPr id="8" name="Graphic 7">
            <a:extLst>
              <a:ext uri="{FF2B5EF4-FFF2-40B4-BE49-F238E27FC236}">
                <a16:creationId xmlns:a16="http://schemas.microsoft.com/office/drawing/2014/main" id="{446E34EA-00F1-EC40-B6A1-1B6E375873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3692" y="6369502"/>
            <a:ext cx="304800" cy="304518"/>
          </a:xfrm>
          <a:prstGeom prst="rect">
            <a:avLst/>
          </a:prstGeom>
        </p:spPr>
      </p:pic>
      <p:sp>
        <p:nvSpPr>
          <p:cNvPr id="9" name="TextBox 8">
            <a:extLst>
              <a:ext uri="{FF2B5EF4-FFF2-40B4-BE49-F238E27FC236}">
                <a16:creationId xmlns:a16="http://schemas.microsoft.com/office/drawing/2014/main" id="{D310EECA-46B5-1646-B403-9C4CFEF36DCC}"/>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b="0" i="0" dirty="0">
                <a:solidFill>
                  <a:schemeClr val="bg1">
                    <a:alpha val="50000"/>
                  </a:schemeClr>
                </a:solidFill>
                <a:latin typeface="Tw Cen MT" panose="020B0602020104020603" pitchFamily="34" charset="77"/>
              </a:rPr>
              <a:t>© 2021 Allscripts Healthcare, LLC and/or its affiliates.</a:t>
            </a:r>
          </a:p>
        </p:txBody>
      </p:sp>
    </p:spTree>
    <p:extLst>
      <p:ext uri="{BB962C8B-B14F-4D97-AF65-F5344CB8AC3E}">
        <p14:creationId xmlns:p14="http://schemas.microsoft.com/office/powerpoint/2010/main" val="119104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image" Target="../media/image2.sv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image" Target="../media/image22.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41" Type="http://schemas.openxmlformats.org/officeDocument/2006/relationships/theme" Target="../theme/theme3.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609036"/>
          </a:xfrm>
          <a:prstGeom prst="rect">
            <a:avLst/>
          </a:prstGeom>
        </p:spPr>
        <p:txBody>
          <a:bodyPr vert="horz" lIns="91440" tIns="45720" rIns="91440" bIns="45720" rtlCol="0" anchor="t" anchorCtr="0">
            <a:noAutofit/>
          </a:bodyPr>
          <a:lstStyle/>
          <a:p>
            <a:endParaRPr lang="en-US" dirty="0"/>
          </a:p>
        </p:txBody>
      </p:sp>
      <p:sp>
        <p:nvSpPr>
          <p:cNvPr id="3" name="Text Placeholder 2"/>
          <p:cNvSpPr>
            <a:spLocks noGrp="1"/>
          </p:cNvSpPr>
          <p:nvPr>
            <p:ph type="body" idx="1"/>
          </p:nvPr>
        </p:nvSpPr>
        <p:spPr>
          <a:xfrm>
            <a:off x="304800" y="1246399"/>
            <a:ext cx="11582400" cy="4872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EF40600D-F0A9-914A-A48D-664D096703E6}"/>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dirty="0">
                <a:solidFill>
                  <a:schemeClr val="bg1">
                    <a:lumMod val="50000"/>
                  </a:schemeClr>
                </a:solidFill>
                <a:latin typeface="+mn-lt"/>
              </a:rPr>
              <a:t>© 2021 Allscripts Healthcare, LLC and/or its affiliates.</a:t>
            </a:r>
          </a:p>
        </p:txBody>
      </p:sp>
      <p:sp>
        <p:nvSpPr>
          <p:cNvPr id="14" name="TextBox 13">
            <a:extLst>
              <a:ext uri="{FF2B5EF4-FFF2-40B4-BE49-F238E27FC236}">
                <a16:creationId xmlns:a16="http://schemas.microsoft.com/office/drawing/2014/main" id="{827FDED0-6A86-9E43-9CC6-901BBFC34DF2}"/>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rgbClr val="000000"/>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rgbClr val="000000"/>
              </a:solidFill>
              <a:effectLst/>
              <a:uLnTx/>
              <a:uFillTx/>
            </a:endParaRPr>
          </a:p>
        </p:txBody>
      </p:sp>
      <p:pic>
        <p:nvPicPr>
          <p:cNvPr id="15" name="Graphic 14">
            <a:extLst>
              <a:ext uri="{FF2B5EF4-FFF2-40B4-BE49-F238E27FC236}">
                <a16:creationId xmlns:a16="http://schemas.microsoft.com/office/drawing/2014/main" id="{77C3AC3C-93ED-864D-B392-3BCD07FCA1E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1183692" y="6369502"/>
            <a:ext cx="304800" cy="304518"/>
          </a:xfrm>
          <a:prstGeom prst="rect">
            <a:avLst/>
          </a:prstGeom>
        </p:spPr>
      </p:pic>
    </p:spTree>
    <p:extLst>
      <p:ext uri="{BB962C8B-B14F-4D97-AF65-F5344CB8AC3E}">
        <p14:creationId xmlns:p14="http://schemas.microsoft.com/office/powerpoint/2010/main" val="448375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3554" rtl="0" eaLnBrk="1" latinLnBrk="0" hangingPunct="1">
        <a:lnSpc>
          <a:spcPct val="90000"/>
        </a:lnSpc>
        <a:spcBef>
          <a:spcPct val="0"/>
        </a:spcBef>
        <a:buNone/>
        <a:defRPr sz="4263"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609036"/>
          </a:xfrm>
          <a:prstGeom prst="rect">
            <a:avLst/>
          </a:prstGeom>
        </p:spPr>
        <p:txBody>
          <a:bodyPr vert="horz" lIns="91440" tIns="45720" rIns="91440" bIns="45720" rtlCol="0" anchor="t" anchorCtr="0">
            <a:noAutofit/>
          </a:bodyPr>
          <a:lstStyle/>
          <a:p>
            <a:endParaRPr lang="en-US" dirty="0"/>
          </a:p>
        </p:txBody>
      </p:sp>
      <p:sp>
        <p:nvSpPr>
          <p:cNvPr id="3" name="Text Placeholder 2"/>
          <p:cNvSpPr>
            <a:spLocks noGrp="1"/>
          </p:cNvSpPr>
          <p:nvPr>
            <p:ph type="body" idx="1"/>
          </p:nvPr>
        </p:nvSpPr>
        <p:spPr>
          <a:xfrm>
            <a:off x="304800" y="1246399"/>
            <a:ext cx="11582400" cy="4872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EF40600D-F0A9-914A-A48D-664D096703E6}"/>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dirty="0">
                <a:solidFill>
                  <a:schemeClr val="bg1">
                    <a:lumMod val="50000"/>
                  </a:schemeClr>
                </a:solidFill>
                <a:latin typeface="+mn-lt"/>
              </a:rPr>
              <a:t>© 2021 Allscripts Healthcare, LLC and/or its affiliates.</a:t>
            </a:r>
          </a:p>
        </p:txBody>
      </p:sp>
      <p:sp>
        <p:nvSpPr>
          <p:cNvPr id="14" name="TextBox 13">
            <a:extLst>
              <a:ext uri="{FF2B5EF4-FFF2-40B4-BE49-F238E27FC236}">
                <a16:creationId xmlns:a16="http://schemas.microsoft.com/office/drawing/2014/main" id="{827FDED0-6A86-9E43-9CC6-901BBFC34DF2}"/>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rgbClr val="000000"/>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rgbClr val="000000"/>
              </a:solidFill>
              <a:effectLst/>
              <a:uLnTx/>
              <a:uFillTx/>
            </a:endParaRPr>
          </a:p>
        </p:txBody>
      </p:sp>
      <p:pic>
        <p:nvPicPr>
          <p:cNvPr id="15" name="Graphic 14">
            <a:extLst>
              <a:ext uri="{FF2B5EF4-FFF2-40B4-BE49-F238E27FC236}">
                <a16:creationId xmlns:a16="http://schemas.microsoft.com/office/drawing/2014/main" id="{77C3AC3C-93ED-864D-B392-3BCD07FCA1E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1183692" y="6369502"/>
            <a:ext cx="304800" cy="304518"/>
          </a:xfrm>
          <a:prstGeom prst="rect">
            <a:avLst/>
          </a:prstGeom>
        </p:spPr>
      </p:pic>
    </p:spTree>
    <p:extLst>
      <p:ext uri="{BB962C8B-B14F-4D97-AF65-F5344CB8AC3E}">
        <p14:creationId xmlns:p14="http://schemas.microsoft.com/office/powerpoint/2010/main" val="293384432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3554" rtl="0" eaLnBrk="1" latinLnBrk="0" hangingPunct="1">
        <a:lnSpc>
          <a:spcPct val="90000"/>
        </a:lnSpc>
        <a:spcBef>
          <a:spcPct val="0"/>
        </a:spcBef>
        <a:buNone/>
        <a:defRPr sz="4263"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609036"/>
          </a:xfrm>
          <a:prstGeom prst="rect">
            <a:avLst/>
          </a:prstGeom>
        </p:spPr>
        <p:txBody>
          <a:bodyPr vert="horz" lIns="91440" tIns="45720" rIns="91440" bIns="45720" rtlCol="0" anchor="t" anchorCtr="0">
            <a:noAutofit/>
          </a:bodyPr>
          <a:lstStyle/>
          <a:p>
            <a:endParaRPr lang="en-US"/>
          </a:p>
        </p:txBody>
      </p:sp>
      <p:sp>
        <p:nvSpPr>
          <p:cNvPr id="3" name="Text Placeholder 2"/>
          <p:cNvSpPr>
            <a:spLocks noGrp="1"/>
          </p:cNvSpPr>
          <p:nvPr>
            <p:ph type="body" idx="1"/>
          </p:nvPr>
        </p:nvSpPr>
        <p:spPr>
          <a:xfrm>
            <a:off x="304800" y="1246399"/>
            <a:ext cx="11582400" cy="4872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EF40600D-F0A9-914A-A48D-664D096703E6}"/>
              </a:ext>
            </a:extLst>
          </p:cNvPr>
          <p:cNvSpPr txBox="1"/>
          <p:nvPr userDrawn="1"/>
        </p:nvSpPr>
        <p:spPr>
          <a:xfrm>
            <a:off x="301751" y="6398765"/>
            <a:ext cx="3744416" cy="215315"/>
          </a:xfrm>
          <a:prstGeom prst="rect">
            <a:avLst/>
          </a:prstGeom>
          <a:noFill/>
        </p:spPr>
        <p:txBody>
          <a:bodyPr wrap="square" lIns="0" rtlCol="0">
            <a:spAutoFit/>
          </a:bodyPr>
          <a:lstStyle/>
          <a:p>
            <a:pPr defTabSz="1218043"/>
            <a:r>
              <a:rPr lang="en-US" sz="799" dirty="0">
                <a:solidFill>
                  <a:schemeClr val="bg1">
                    <a:lumMod val="50000"/>
                  </a:schemeClr>
                </a:solidFill>
                <a:latin typeface="+mn-lt"/>
              </a:rPr>
              <a:t>© 2021 Allscripts Healthcare, LLC and/or its affiliates.</a:t>
            </a:r>
          </a:p>
        </p:txBody>
      </p:sp>
      <p:sp>
        <p:nvSpPr>
          <p:cNvPr id="14" name="TextBox 13">
            <a:extLst>
              <a:ext uri="{FF2B5EF4-FFF2-40B4-BE49-F238E27FC236}">
                <a16:creationId xmlns:a16="http://schemas.microsoft.com/office/drawing/2014/main" id="{827FDED0-6A86-9E43-9CC6-901BBFC34DF2}"/>
              </a:ext>
            </a:extLst>
          </p:cNvPr>
          <p:cNvSpPr txBox="1"/>
          <p:nvPr userDrawn="1"/>
        </p:nvSpPr>
        <p:spPr>
          <a:xfrm>
            <a:off x="11397936" y="6403877"/>
            <a:ext cx="486216" cy="235770"/>
          </a:xfrm>
          <a:prstGeom prst="rect">
            <a:avLst/>
          </a:prstGeom>
          <a:noFill/>
        </p:spPr>
        <p:txBody>
          <a:bodyPr wrap="square" lIns="0" rIns="0" rtlCol="0" anchor="ctr">
            <a:spAutoFit/>
          </a:bodyPr>
          <a:lstStyle/>
          <a:p>
            <a:pPr marL="0" marR="0" lvl="0" indent="0" algn="r" defTabSz="1218043" eaLnBrk="1" fontAlgn="auto" latinLnBrk="0" hangingPunct="1">
              <a:lnSpc>
                <a:spcPct val="100000"/>
              </a:lnSpc>
              <a:spcBef>
                <a:spcPts val="0"/>
              </a:spcBef>
              <a:spcAft>
                <a:spcPts val="0"/>
              </a:spcAft>
              <a:buClrTx/>
              <a:buSzTx/>
              <a:buFontTx/>
              <a:buNone/>
              <a:tabLst/>
              <a:defRPr/>
            </a:pPr>
            <a:fld id="{1D850907-C15C-5442-8954-4D23F6E80494}" type="slidenum">
              <a:rPr kumimoji="0" lang="en-US" sz="932" b="0" i="0" u="none" strike="noStrike" kern="0" cap="none" spc="0" normalizeH="0" baseline="0" noProof="0" smtClean="0">
                <a:ln>
                  <a:noFill/>
                </a:ln>
                <a:solidFill>
                  <a:srgbClr val="000000"/>
                </a:solidFill>
                <a:effectLst/>
                <a:uLnTx/>
                <a:uFillTx/>
              </a:rPr>
              <a:pPr marL="0" marR="0" lvl="0" indent="0" algn="r" defTabSz="1218043" eaLnBrk="1" fontAlgn="auto" latinLnBrk="0" hangingPunct="1">
                <a:lnSpc>
                  <a:spcPct val="100000"/>
                </a:lnSpc>
                <a:spcBef>
                  <a:spcPts val="0"/>
                </a:spcBef>
                <a:spcAft>
                  <a:spcPts val="0"/>
                </a:spcAft>
                <a:buClrTx/>
                <a:buSzTx/>
                <a:buFontTx/>
                <a:buNone/>
                <a:tabLst/>
                <a:defRPr/>
              </a:pPr>
              <a:t>‹#›</a:t>
            </a:fld>
            <a:endParaRPr kumimoji="0" lang="en-US" sz="932" b="0" i="0" u="none" strike="noStrike" kern="0" cap="none" spc="0" normalizeH="0" baseline="0" noProof="0" dirty="0">
              <a:ln>
                <a:noFill/>
              </a:ln>
              <a:solidFill>
                <a:srgbClr val="000000"/>
              </a:solidFill>
              <a:effectLst/>
              <a:uLnTx/>
              <a:uFillTx/>
            </a:endParaRPr>
          </a:p>
        </p:txBody>
      </p:sp>
      <p:pic>
        <p:nvPicPr>
          <p:cNvPr id="15" name="Graphic 14">
            <a:extLst>
              <a:ext uri="{FF2B5EF4-FFF2-40B4-BE49-F238E27FC236}">
                <a16:creationId xmlns:a16="http://schemas.microsoft.com/office/drawing/2014/main" id="{77C3AC3C-93ED-864D-B392-3BCD07FCA1E5}"/>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11183692" y="6369502"/>
            <a:ext cx="304800" cy="304518"/>
          </a:xfrm>
          <a:prstGeom prst="rect">
            <a:avLst/>
          </a:prstGeom>
        </p:spPr>
      </p:pic>
    </p:spTree>
    <p:extLst>
      <p:ext uri="{BB962C8B-B14F-4D97-AF65-F5344CB8AC3E}">
        <p14:creationId xmlns:p14="http://schemas.microsoft.com/office/powerpoint/2010/main" val="421117006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3554" rtl="0" eaLnBrk="1" latinLnBrk="0" hangingPunct="1">
        <a:lnSpc>
          <a:spcPct val="90000"/>
        </a:lnSpc>
        <a:spcBef>
          <a:spcPct val="0"/>
        </a:spcBef>
        <a:buNone/>
        <a:defRPr sz="4263"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svg"/><Relationship Id="rId18" Type="http://schemas.openxmlformats.org/officeDocument/2006/relationships/image" Target="../media/image53.png"/><Relationship Id="rId3" Type="http://schemas.openxmlformats.org/officeDocument/2006/relationships/chart" Target="../charts/chart4.xml"/><Relationship Id="rId7" Type="http://schemas.openxmlformats.org/officeDocument/2006/relationships/image" Target="../media/image75.svg"/><Relationship Id="rId12" Type="http://schemas.openxmlformats.org/officeDocument/2006/relationships/image" Target="../media/image82.png"/><Relationship Id="rId17" Type="http://schemas.openxmlformats.org/officeDocument/2006/relationships/image" Target="../media/image87.svg"/><Relationship Id="rId2" Type="http://schemas.openxmlformats.org/officeDocument/2006/relationships/notesSlide" Target="../notesSlides/notesSlide10.xml"/><Relationship Id="rId16" Type="http://schemas.openxmlformats.org/officeDocument/2006/relationships/image" Target="../media/image86.png"/><Relationship Id="rId1" Type="http://schemas.openxmlformats.org/officeDocument/2006/relationships/slideLayout" Target="../slideLayouts/slideLayout11.xml"/><Relationship Id="rId6" Type="http://schemas.openxmlformats.org/officeDocument/2006/relationships/image" Target="../media/image74.png"/><Relationship Id="rId11" Type="http://schemas.openxmlformats.org/officeDocument/2006/relationships/image" Target="../media/image60.svg"/><Relationship Id="rId5" Type="http://schemas.openxmlformats.org/officeDocument/2006/relationships/image" Target="../media/image66.svg"/><Relationship Id="rId15" Type="http://schemas.openxmlformats.org/officeDocument/2006/relationships/image" Target="../media/image85.svg"/><Relationship Id="rId10" Type="http://schemas.openxmlformats.org/officeDocument/2006/relationships/image" Target="../media/image59.png"/><Relationship Id="rId19" Type="http://schemas.openxmlformats.org/officeDocument/2006/relationships/image" Target="../media/image54.svg"/><Relationship Id="rId4" Type="http://schemas.openxmlformats.org/officeDocument/2006/relationships/image" Target="../media/image69.png"/><Relationship Id="rId9" Type="http://schemas.openxmlformats.org/officeDocument/2006/relationships/image" Target="../media/image81.svg"/><Relationship Id="rId14"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92.svg"/><Relationship Id="rId3" Type="http://schemas.openxmlformats.org/officeDocument/2006/relationships/chart" Target="../charts/chart5.xml"/><Relationship Id="rId7" Type="http://schemas.openxmlformats.org/officeDocument/2006/relationships/image" Target="../media/image75.svg"/><Relationship Id="rId12"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4.png"/><Relationship Id="rId11" Type="http://schemas.openxmlformats.org/officeDocument/2006/relationships/image" Target="../media/image90.svg"/><Relationship Id="rId5" Type="http://schemas.openxmlformats.org/officeDocument/2006/relationships/image" Target="../media/image60.svg"/><Relationship Id="rId10" Type="http://schemas.openxmlformats.org/officeDocument/2006/relationships/image" Target="../media/image89.png"/><Relationship Id="rId4" Type="http://schemas.openxmlformats.org/officeDocument/2006/relationships/image" Target="../media/image59.png"/><Relationship Id="rId9"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svg"/><Relationship Id="rId3" Type="http://schemas.openxmlformats.org/officeDocument/2006/relationships/chart" Target="../charts/chart6.xml"/><Relationship Id="rId7" Type="http://schemas.openxmlformats.org/officeDocument/2006/relationships/image" Target="../media/image75.svg"/><Relationship Id="rId12"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74.png"/><Relationship Id="rId11" Type="http://schemas.openxmlformats.org/officeDocument/2006/relationships/image" Target="../media/image66.svg"/><Relationship Id="rId5" Type="http://schemas.openxmlformats.org/officeDocument/2006/relationships/image" Target="../media/image71.svg"/><Relationship Id="rId10" Type="http://schemas.openxmlformats.org/officeDocument/2006/relationships/image" Target="../media/image69.png"/><Relationship Id="rId4" Type="http://schemas.openxmlformats.org/officeDocument/2006/relationships/image" Target="../media/image70.png"/><Relationship Id="rId9" Type="http://schemas.openxmlformats.org/officeDocument/2006/relationships/image" Target="../media/image98.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6.svg"/><Relationship Id="rId3" Type="http://schemas.openxmlformats.org/officeDocument/2006/relationships/chart" Target="../charts/chart7.xml"/><Relationship Id="rId7" Type="http://schemas.openxmlformats.org/officeDocument/2006/relationships/image" Target="../media/image102.svg"/><Relationship Id="rId12"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01.png"/><Relationship Id="rId11" Type="http://schemas.openxmlformats.org/officeDocument/2006/relationships/image" Target="../media/image77.svg"/><Relationship Id="rId5" Type="http://schemas.openxmlformats.org/officeDocument/2006/relationships/image" Target="../media/image73.svg"/><Relationship Id="rId15" Type="http://schemas.openxmlformats.org/officeDocument/2006/relationships/image" Target="../media/image32.svg"/><Relationship Id="rId10" Type="http://schemas.openxmlformats.org/officeDocument/2006/relationships/image" Target="../media/image76.png"/><Relationship Id="rId4" Type="http://schemas.openxmlformats.org/officeDocument/2006/relationships/image" Target="../media/image72.png"/><Relationship Id="rId9" Type="http://schemas.openxmlformats.org/officeDocument/2006/relationships/image" Target="../media/image104.svg"/><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jp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20.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108.png"/><Relationship Id="rId7" Type="http://schemas.openxmlformats.org/officeDocument/2006/relationships/image" Target="../media/image8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111.svg"/><Relationship Id="rId4" Type="http://schemas.openxmlformats.org/officeDocument/2006/relationships/image" Target="../media/image109.svg"/><Relationship Id="rId9" Type="http://schemas.openxmlformats.org/officeDocument/2006/relationships/image" Target="../media/image1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bin"/><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5.xml"/><Relationship Id="rId16" Type="http://schemas.openxmlformats.org/officeDocument/2006/relationships/image" Target="../media/image66.svg"/><Relationship Id="rId1" Type="http://schemas.openxmlformats.org/officeDocument/2006/relationships/slideLayout" Target="../slideLayouts/slideLayout1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73.svg"/><Relationship Id="rId3" Type="http://schemas.openxmlformats.org/officeDocument/2006/relationships/chart" Target="../charts/chart1.xml"/><Relationship Id="rId7" Type="http://schemas.openxmlformats.org/officeDocument/2006/relationships/image" Target="../media/image66.svg"/><Relationship Id="rId12"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69.png"/><Relationship Id="rId11" Type="http://schemas.openxmlformats.org/officeDocument/2006/relationships/image" Target="../media/image71.svg"/><Relationship Id="rId5" Type="http://schemas.openxmlformats.org/officeDocument/2006/relationships/image" Target="../media/image68.svg"/><Relationship Id="rId10" Type="http://schemas.openxmlformats.org/officeDocument/2006/relationships/image" Target="../media/image70.png"/><Relationship Id="rId4" Type="http://schemas.openxmlformats.org/officeDocument/2006/relationships/image" Target="../media/image67.png"/><Relationship Id="rId9" Type="http://schemas.openxmlformats.org/officeDocument/2006/relationships/image" Target="../media/image60.svg"/></Relationships>
</file>

<file path=ppt/slides/_rels/slide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svg"/><Relationship Id="rId3" Type="http://schemas.openxmlformats.org/officeDocument/2006/relationships/chart" Target="../charts/chart2.xml"/><Relationship Id="rId7" Type="http://schemas.openxmlformats.org/officeDocument/2006/relationships/image" Target="../media/image75.svg"/><Relationship Id="rId12"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74.png"/><Relationship Id="rId11" Type="http://schemas.openxmlformats.org/officeDocument/2006/relationships/image" Target="../media/image38.svg"/><Relationship Id="rId5" Type="http://schemas.openxmlformats.org/officeDocument/2006/relationships/image" Target="../media/image68.svg"/><Relationship Id="rId15" Type="http://schemas.openxmlformats.org/officeDocument/2006/relationships/image" Target="../media/image60.svg"/><Relationship Id="rId10" Type="http://schemas.openxmlformats.org/officeDocument/2006/relationships/image" Target="../media/image37.png"/><Relationship Id="rId4" Type="http://schemas.openxmlformats.org/officeDocument/2006/relationships/image" Target="../media/image67.png"/><Relationship Id="rId9" Type="http://schemas.openxmlformats.org/officeDocument/2006/relationships/image" Target="../media/image77.svg"/><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4DAF-F868-F24D-86B4-5F7995ED55D4}"/>
              </a:ext>
            </a:extLst>
          </p:cNvPr>
          <p:cNvSpPr>
            <a:spLocks noGrp="1"/>
          </p:cNvSpPr>
          <p:nvPr>
            <p:ph type="ctrTitle"/>
          </p:nvPr>
        </p:nvSpPr>
        <p:spPr/>
        <p:txBody>
          <a:bodyPr/>
          <a:lstStyle/>
          <a:p>
            <a:r>
              <a:rPr lang="en-US" dirty="0"/>
              <a:t>Strategies for Proactive Revenue Cycle Management</a:t>
            </a:r>
          </a:p>
        </p:txBody>
      </p:sp>
      <p:sp>
        <p:nvSpPr>
          <p:cNvPr id="3" name="Subtitle 2">
            <a:extLst>
              <a:ext uri="{FF2B5EF4-FFF2-40B4-BE49-F238E27FC236}">
                <a16:creationId xmlns:a16="http://schemas.microsoft.com/office/drawing/2014/main" id="{F3A2F99F-E071-BF4B-B2F2-12500761468A}"/>
              </a:ext>
            </a:extLst>
          </p:cNvPr>
          <p:cNvSpPr>
            <a:spLocks noGrp="1"/>
          </p:cNvSpPr>
          <p:nvPr>
            <p:ph type="subTitle" idx="1"/>
          </p:nvPr>
        </p:nvSpPr>
        <p:spPr/>
        <p:txBody>
          <a:bodyPr/>
          <a:lstStyle/>
          <a:p>
            <a:r>
              <a:rPr lang="en-US" dirty="0"/>
              <a:t>David Brewer, Revenue Cycle Director, Allscripts</a:t>
            </a:r>
          </a:p>
        </p:txBody>
      </p:sp>
    </p:spTree>
    <p:extLst>
      <p:ext uri="{BB962C8B-B14F-4D97-AF65-F5344CB8AC3E}">
        <p14:creationId xmlns:p14="http://schemas.microsoft.com/office/powerpoint/2010/main" val="16395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E0EE5F2-B860-48C1-A14F-86FB5894BD42}"/>
              </a:ext>
            </a:extLst>
          </p:cNvPr>
          <p:cNvSpPr>
            <a:spLocks noGrp="1"/>
          </p:cNvSpPr>
          <p:nvPr>
            <p:ph type="title"/>
          </p:nvPr>
        </p:nvSpPr>
        <p:spPr/>
        <p:txBody>
          <a:bodyPr/>
          <a:lstStyle/>
          <a:p>
            <a:r>
              <a:rPr lang="en-US" dirty="0"/>
              <a:t>Billing Staff</a:t>
            </a:r>
          </a:p>
        </p:txBody>
      </p:sp>
      <p:sp>
        <p:nvSpPr>
          <p:cNvPr id="4" name="Text Placeholder 3">
            <a:extLst>
              <a:ext uri="{FF2B5EF4-FFF2-40B4-BE49-F238E27FC236}">
                <a16:creationId xmlns:a16="http://schemas.microsoft.com/office/drawing/2014/main" id="{9F080434-40F5-44A0-AD6E-1BF5B1A73C62}"/>
              </a:ext>
            </a:extLst>
          </p:cNvPr>
          <p:cNvSpPr>
            <a:spLocks noGrp="1"/>
          </p:cNvSpPr>
          <p:nvPr>
            <p:ph type="body" sz="quarter" idx="10"/>
          </p:nvPr>
        </p:nvSpPr>
        <p:spPr>
          <a:xfrm>
            <a:off x="304800" y="343861"/>
            <a:ext cx="11582400" cy="359502"/>
          </a:xfrm>
        </p:spPr>
        <p:txBody>
          <a:bodyPr/>
          <a:lstStyle/>
          <a:p>
            <a:r>
              <a:rPr lang="en-US" dirty="0"/>
              <a:t>Stakeholders </a:t>
            </a:r>
          </a:p>
        </p:txBody>
      </p:sp>
      <p:sp>
        <p:nvSpPr>
          <p:cNvPr id="26" name="Rounded Rectangle 13">
            <a:extLst>
              <a:ext uri="{FF2B5EF4-FFF2-40B4-BE49-F238E27FC236}">
                <a16:creationId xmlns:a16="http://schemas.microsoft.com/office/drawing/2014/main" id="{09D741E5-BD0E-4D57-B032-AB1EC6D290C6}"/>
              </a:ext>
            </a:extLst>
          </p:cNvPr>
          <p:cNvSpPr/>
          <p:nvPr/>
        </p:nvSpPr>
        <p:spPr>
          <a:xfrm>
            <a:off x="5569313" y="1530100"/>
            <a:ext cx="5947041" cy="4689719"/>
          </a:xfrm>
          <a:prstGeom prst="roundRect">
            <a:avLst>
              <a:gd name="adj" fmla="val 4073"/>
            </a:avLst>
          </a:prstGeom>
          <a:solidFill>
            <a:srgbClr val="FFFFFF"/>
          </a:solidFill>
          <a:ln w="12700" cap="flat" cmpd="sng" algn="ctr">
            <a:solidFill>
              <a:schemeClr val="bg2">
                <a:lumMod val="85000"/>
              </a:schemeClr>
            </a:solid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w Cen MT" panose="020B0602020104020603"/>
              <a:ea typeface="+mn-ea"/>
              <a:cs typeface="+mn-cs"/>
            </a:endParaRPr>
          </a:p>
        </p:txBody>
      </p:sp>
      <p:sp>
        <p:nvSpPr>
          <p:cNvPr id="23" name="Rounded Rectangle 25">
            <a:extLst>
              <a:ext uri="{FF2B5EF4-FFF2-40B4-BE49-F238E27FC236}">
                <a16:creationId xmlns:a16="http://schemas.microsoft.com/office/drawing/2014/main" id="{CC61904E-8C6F-41FB-80C6-F7AC057F7903}"/>
              </a:ext>
            </a:extLst>
          </p:cNvPr>
          <p:cNvSpPr>
            <a:spLocks/>
          </p:cNvSpPr>
          <p:nvPr/>
        </p:nvSpPr>
        <p:spPr>
          <a:xfrm>
            <a:off x="5750953" y="1385451"/>
            <a:ext cx="4023360" cy="355096"/>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75488" rtlCol="0" anchor="ctr"/>
          <a:lstStyle/>
          <a:p>
            <a:endParaRPr lang="en-US" sz="950" b="1" cap="all" spc="400" dirty="0">
              <a:solidFill>
                <a:schemeClr val="bg2"/>
              </a:solidFill>
            </a:endParaRPr>
          </a:p>
        </p:txBody>
      </p:sp>
      <p:sp>
        <p:nvSpPr>
          <p:cNvPr id="24" name="Text Placeholder 13">
            <a:extLst>
              <a:ext uri="{FF2B5EF4-FFF2-40B4-BE49-F238E27FC236}">
                <a16:creationId xmlns:a16="http://schemas.microsoft.com/office/drawing/2014/main" id="{E7E0A8B3-14C0-410C-92BA-489132AF28F3}"/>
              </a:ext>
            </a:extLst>
          </p:cNvPr>
          <p:cNvSpPr txBox="1">
            <a:spLocks/>
          </p:cNvSpPr>
          <p:nvPr/>
        </p:nvSpPr>
        <p:spPr>
          <a:xfrm>
            <a:off x="5927630" y="1406868"/>
            <a:ext cx="3668988" cy="359502"/>
          </a:xfrm>
          <a:prstGeom prst="rect">
            <a:avLst/>
          </a:prstGeom>
        </p:spPr>
        <p:txBody>
          <a:bodyPr vert="horz" lIns="91440" tIns="45720" rIns="91440" bIns="45720" rtlCol="0">
            <a:noAutofit/>
          </a:bodyPr>
          <a:lstStyle>
            <a:lvl1pPr marL="0" indent="0" algn="l" defTabSz="913554" rtl="0" eaLnBrk="1" latinLnBrk="0" hangingPunct="1">
              <a:lnSpc>
                <a:spcPct val="90000"/>
              </a:lnSpc>
              <a:spcBef>
                <a:spcPts val="999"/>
              </a:spcBef>
              <a:buFont typeface="Arial" panose="020B0604020202020204" pitchFamily="34" charset="0"/>
              <a:buNone/>
              <a:defRPr sz="1599" b="1" kern="1200" cap="all" spc="400" baseline="0">
                <a:solidFill>
                  <a:schemeClr val="accent6"/>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dirty="0">
                <a:solidFill>
                  <a:schemeClr val="bg1"/>
                </a:solidFill>
              </a:rPr>
              <a:t>KPI</a:t>
            </a:r>
            <a:r>
              <a:rPr lang="en-US" cap="none" dirty="0">
                <a:solidFill>
                  <a:schemeClr val="bg1"/>
                </a:solidFill>
              </a:rPr>
              <a:t>s</a:t>
            </a:r>
            <a:r>
              <a:rPr lang="en-US" dirty="0">
                <a:solidFill>
                  <a:schemeClr val="bg1"/>
                </a:solidFill>
              </a:rPr>
              <a:t> &amp; RESPONSIBILITIES</a:t>
            </a:r>
          </a:p>
        </p:txBody>
      </p:sp>
      <p:sp>
        <p:nvSpPr>
          <p:cNvPr id="33" name="TextBox 32">
            <a:extLst>
              <a:ext uri="{FF2B5EF4-FFF2-40B4-BE49-F238E27FC236}">
                <a16:creationId xmlns:a16="http://schemas.microsoft.com/office/drawing/2014/main" id="{DBB959AA-8B00-4EE3-A979-2B1FD051C60A}"/>
              </a:ext>
            </a:extLst>
          </p:cNvPr>
          <p:cNvSpPr txBox="1"/>
          <p:nvPr/>
        </p:nvSpPr>
        <p:spPr>
          <a:xfrm>
            <a:off x="6374951" y="5653692"/>
            <a:ext cx="4819650" cy="338554"/>
          </a:xfrm>
          <a:prstGeom prst="rect">
            <a:avLst/>
          </a:prstGeom>
          <a:noFill/>
        </p:spPr>
        <p:txBody>
          <a:bodyPr wrap="square" rtlCol="0">
            <a:spAutoFit/>
          </a:bodyPr>
          <a:lstStyle/>
          <a:p>
            <a:pPr defTabSz="685800">
              <a:spcAft>
                <a:spcPts val="100"/>
              </a:spcAft>
              <a:defRPr/>
            </a:pPr>
            <a:r>
              <a:rPr lang="en-US" sz="1600" dirty="0">
                <a:solidFill>
                  <a:srgbClr val="000000"/>
                </a:solidFill>
              </a:rPr>
              <a:t>Days in A/R &lt; 40</a:t>
            </a:r>
          </a:p>
        </p:txBody>
      </p:sp>
      <p:grpSp>
        <p:nvGrpSpPr>
          <p:cNvPr id="9" name="Group 8">
            <a:extLst>
              <a:ext uri="{FF2B5EF4-FFF2-40B4-BE49-F238E27FC236}">
                <a16:creationId xmlns:a16="http://schemas.microsoft.com/office/drawing/2014/main" id="{360E16CA-182C-4D46-B8FA-353103DFBE23}"/>
              </a:ext>
            </a:extLst>
          </p:cNvPr>
          <p:cNvGrpSpPr/>
          <p:nvPr/>
        </p:nvGrpSpPr>
        <p:grpSpPr>
          <a:xfrm>
            <a:off x="-530482" y="1530100"/>
            <a:ext cx="6583680" cy="4389120"/>
            <a:chOff x="-876531" y="1766370"/>
            <a:chExt cx="6583680" cy="4389120"/>
          </a:xfrm>
        </p:grpSpPr>
        <p:graphicFrame>
          <p:nvGraphicFramePr>
            <p:cNvPr id="16" name="Chart 15">
              <a:extLst>
                <a:ext uri="{FF2B5EF4-FFF2-40B4-BE49-F238E27FC236}">
                  <a16:creationId xmlns:a16="http://schemas.microsoft.com/office/drawing/2014/main" id="{E4280865-AE88-49DF-A510-C2C9D35A6295}"/>
                </a:ext>
              </a:extLst>
            </p:cNvPr>
            <p:cNvGraphicFramePr>
              <a:graphicFrameLocks noChangeAspect="1"/>
            </p:cNvGraphicFramePr>
            <p:nvPr>
              <p:extLst>
                <p:ext uri="{D42A27DB-BD31-4B8C-83A1-F6EECF244321}">
                  <p14:modId xmlns:p14="http://schemas.microsoft.com/office/powerpoint/2010/main" val="2348060833"/>
                </p:ext>
              </p:extLst>
            </p:nvPr>
          </p:nvGraphicFramePr>
          <p:xfrm>
            <a:off x="-876531" y="1766370"/>
            <a:ext cx="658368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EF633897-248D-41D3-B471-EA397389F021}"/>
                </a:ext>
              </a:extLst>
            </p:cNvPr>
            <p:cNvSpPr txBox="1"/>
            <p:nvPr/>
          </p:nvSpPr>
          <p:spPr>
            <a:xfrm>
              <a:off x="2422088" y="2714085"/>
              <a:ext cx="1591734" cy="400110"/>
            </a:xfrm>
            <a:prstGeom prst="rect">
              <a:avLst/>
            </a:prstGeom>
            <a:noFill/>
          </p:spPr>
          <p:txBody>
            <a:bodyPr wrap="square" rtlCol="0">
              <a:spAutoFit/>
            </a:bodyPr>
            <a:lstStyle/>
            <a:p>
              <a:pPr algn="ctr"/>
              <a:r>
                <a:rPr lang="en-US" sz="2000" b="1" dirty="0">
                  <a:solidFill>
                    <a:schemeClr val="bg1"/>
                  </a:solidFill>
                </a:rPr>
                <a:t>Providers</a:t>
              </a:r>
            </a:p>
          </p:txBody>
        </p:sp>
        <p:sp>
          <p:nvSpPr>
            <p:cNvPr id="29" name="TextBox 28">
              <a:extLst>
                <a:ext uri="{FF2B5EF4-FFF2-40B4-BE49-F238E27FC236}">
                  <a16:creationId xmlns:a16="http://schemas.microsoft.com/office/drawing/2014/main" id="{26F1120D-3518-40AD-8738-3852F40453A3}"/>
                </a:ext>
              </a:extLst>
            </p:cNvPr>
            <p:cNvSpPr txBox="1"/>
            <p:nvPr/>
          </p:nvSpPr>
          <p:spPr>
            <a:xfrm>
              <a:off x="3247141" y="4222835"/>
              <a:ext cx="1202267" cy="707886"/>
            </a:xfrm>
            <a:prstGeom prst="rect">
              <a:avLst/>
            </a:prstGeom>
            <a:noFill/>
          </p:spPr>
          <p:txBody>
            <a:bodyPr wrap="square" rtlCol="0">
              <a:spAutoFit/>
            </a:bodyPr>
            <a:lstStyle/>
            <a:p>
              <a:pPr algn="ctr"/>
              <a:r>
                <a:rPr lang="en-US" sz="2000" b="1" dirty="0">
                  <a:solidFill>
                    <a:schemeClr val="bg1"/>
                  </a:solidFill>
                </a:rPr>
                <a:t>Billing Staff</a:t>
              </a:r>
            </a:p>
          </p:txBody>
        </p:sp>
        <p:sp>
          <p:nvSpPr>
            <p:cNvPr id="30" name="TextBox 29">
              <a:extLst>
                <a:ext uri="{FF2B5EF4-FFF2-40B4-BE49-F238E27FC236}">
                  <a16:creationId xmlns:a16="http://schemas.microsoft.com/office/drawing/2014/main" id="{0B4B7F16-7F8F-4499-98C3-47281DA7F4BB}"/>
                </a:ext>
              </a:extLst>
            </p:cNvPr>
            <p:cNvSpPr txBox="1"/>
            <p:nvPr/>
          </p:nvSpPr>
          <p:spPr>
            <a:xfrm>
              <a:off x="1619442" y="4943830"/>
              <a:ext cx="1591734" cy="400110"/>
            </a:xfrm>
            <a:prstGeom prst="rect">
              <a:avLst/>
            </a:prstGeom>
            <a:noFill/>
          </p:spPr>
          <p:txBody>
            <a:bodyPr wrap="square" rtlCol="0">
              <a:spAutoFit/>
            </a:bodyPr>
            <a:lstStyle/>
            <a:p>
              <a:pPr algn="ctr"/>
              <a:r>
                <a:rPr lang="en-US" sz="2000" b="1" dirty="0">
                  <a:solidFill>
                    <a:schemeClr val="bg1"/>
                  </a:solidFill>
                </a:rPr>
                <a:t>Coders</a:t>
              </a:r>
            </a:p>
          </p:txBody>
        </p:sp>
        <p:sp>
          <p:nvSpPr>
            <p:cNvPr id="31" name="TextBox 30">
              <a:extLst>
                <a:ext uri="{FF2B5EF4-FFF2-40B4-BE49-F238E27FC236}">
                  <a16:creationId xmlns:a16="http://schemas.microsoft.com/office/drawing/2014/main" id="{AA02A73B-852D-40DF-A8EF-404E924FEFD2}"/>
                </a:ext>
              </a:extLst>
            </p:cNvPr>
            <p:cNvSpPr txBox="1"/>
            <p:nvPr/>
          </p:nvSpPr>
          <p:spPr>
            <a:xfrm>
              <a:off x="434109" y="3933221"/>
              <a:ext cx="1591734" cy="707886"/>
            </a:xfrm>
            <a:prstGeom prst="rect">
              <a:avLst/>
            </a:prstGeom>
            <a:noFill/>
          </p:spPr>
          <p:txBody>
            <a:bodyPr wrap="square" rtlCol="0">
              <a:spAutoFit/>
            </a:bodyPr>
            <a:lstStyle/>
            <a:p>
              <a:pPr algn="ctr"/>
              <a:r>
                <a:rPr lang="en-US" sz="2000" b="1" dirty="0">
                  <a:solidFill>
                    <a:schemeClr val="bg1"/>
                  </a:solidFill>
                </a:rPr>
                <a:t>Front-office Staff</a:t>
              </a:r>
            </a:p>
          </p:txBody>
        </p:sp>
        <p:sp>
          <p:nvSpPr>
            <p:cNvPr id="32" name="TextBox 31">
              <a:extLst>
                <a:ext uri="{FF2B5EF4-FFF2-40B4-BE49-F238E27FC236}">
                  <a16:creationId xmlns:a16="http://schemas.microsoft.com/office/drawing/2014/main" id="{ABE83332-B7D0-4599-BFAA-84FAA4D19BBF}"/>
                </a:ext>
              </a:extLst>
            </p:cNvPr>
            <p:cNvSpPr txBox="1"/>
            <p:nvPr/>
          </p:nvSpPr>
          <p:spPr>
            <a:xfrm>
              <a:off x="623765" y="2714085"/>
              <a:ext cx="1889761" cy="400110"/>
            </a:xfrm>
            <a:prstGeom prst="rect">
              <a:avLst/>
            </a:prstGeom>
            <a:noFill/>
          </p:spPr>
          <p:txBody>
            <a:bodyPr wrap="square" rtlCol="0">
              <a:spAutoFit/>
            </a:bodyPr>
            <a:lstStyle/>
            <a:p>
              <a:pPr algn="ctr"/>
              <a:r>
                <a:rPr lang="en-US" sz="2000" b="1" dirty="0">
                  <a:solidFill>
                    <a:schemeClr val="bg1"/>
                  </a:solidFill>
                </a:rPr>
                <a:t>Management</a:t>
              </a:r>
            </a:p>
          </p:txBody>
        </p:sp>
        <p:pic>
          <p:nvPicPr>
            <p:cNvPr id="18" name="Graphic 17">
              <a:extLst>
                <a:ext uri="{FF2B5EF4-FFF2-40B4-BE49-F238E27FC236}">
                  <a16:creationId xmlns:a16="http://schemas.microsoft.com/office/drawing/2014/main" id="{65C7A930-AB46-4242-96DC-4F506A9BE1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6349" y="3885697"/>
              <a:ext cx="323850" cy="352425"/>
            </a:xfrm>
            <a:prstGeom prst="rect">
              <a:avLst/>
            </a:prstGeom>
          </p:spPr>
        </p:pic>
      </p:grpSp>
      <p:sp>
        <p:nvSpPr>
          <p:cNvPr id="2" name="Rectangle 1">
            <a:extLst>
              <a:ext uri="{FF2B5EF4-FFF2-40B4-BE49-F238E27FC236}">
                <a16:creationId xmlns:a16="http://schemas.microsoft.com/office/drawing/2014/main" id="{05ED8529-8F4E-4467-A9EA-C5E6155DC41E}"/>
              </a:ext>
            </a:extLst>
          </p:cNvPr>
          <p:cNvSpPr/>
          <p:nvPr/>
        </p:nvSpPr>
        <p:spPr>
          <a:xfrm>
            <a:off x="6377867" y="1968120"/>
            <a:ext cx="5132559" cy="338554"/>
          </a:xfrm>
          <a:prstGeom prst="rect">
            <a:avLst/>
          </a:prstGeom>
        </p:spPr>
        <p:txBody>
          <a:bodyPr wrap="square">
            <a:spAutoFit/>
          </a:bodyPr>
          <a:lstStyle/>
          <a:p>
            <a:pPr defTabSz="685800">
              <a:spcAft>
                <a:spcPts val="100"/>
              </a:spcAft>
              <a:defRPr/>
            </a:pPr>
            <a:r>
              <a:rPr lang="en-US" sz="1600" dirty="0">
                <a:solidFill>
                  <a:srgbClr val="000000"/>
                </a:solidFill>
              </a:rPr>
              <a:t>Follow a timely filing matrix with appeal deadlines by payer </a:t>
            </a:r>
          </a:p>
        </p:txBody>
      </p:sp>
      <p:sp>
        <p:nvSpPr>
          <p:cNvPr id="3" name="Rectangle 2">
            <a:extLst>
              <a:ext uri="{FF2B5EF4-FFF2-40B4-BE49-F238E27FC236}">
                <a16:creationId xmlns:a16="http://schemas.microsoft.com/office/drawing/2014/main" id="{42AB2ADD-57ED-404D-BAAB-60ED19F6412C}"/>
              </a:ext>
            </a:extLst>
          </p:cNvPr>
          <p:cNvSpPr/>
          <p:nvPr/>
        </p:nvSpPr>
        <p:spPr>
          <a:xfrm>
            <a:off x="6378800" y="2610863"/>
            <a:ext cx="3418628" cy="338554"/>
          </a:xfrm>
          <a:prstGeom prst="rect">
            <a:avLst/>
          </a:prstGeom>
        </p:spPr>
        <p:txBody>
          <a:bodyPr wrap="none">
            <a:spAutoFit/>
          </a:bodyPr>
          <a:lstStyle/>
          <a:p>
            <a:pPr defTabSz="685800">
              <a:spcAft>
                <a:spcPts val="100"/>
              </a:spcAft>
              <a:defRPr/>
            </a:pPr>
            <a:r>
              <a:rPr lang="en-US" sz="1600" dirty="0">
                <a:solidFill>
                  <a:srgbClr val="000000"/>
                </a:solidFill>
              </a:rPr>
              <a:t>Ensure duplicate claim denials are valid</a:t>
            </a:r>
          </a:p>
        </p:txBody>
      </p:sp>
      <p:sp>
        <p:nvSpPr>
          <p:cNvPr id="5" name="Rectangle 4">
            <a:extLst>
              <a:ext uri="{FF2B5EF4-FFF2-40B4-BE49-F238E27FC236}">
                <a16:creationId xmlns:a16="http://schemas.microsoft.com/office/drawing/2014/main" id="{84722C3A-C033-44B8-9882-2D2A572E1692}"/>
              </a:ext>
            </a:extLst>
          </p:cNvPr>
          <p:cNvSpPr/>
          <p:nvPr/>
        </p:nvSpPr>
        <p:spPr>
          <a:xfrm>
            <a:off x="6374951" y="3180785"/>
            <a:ext cx="4736489" cy="338554"/>
          </a:xfrm>
          <a:prstGeom prst="rect">
            <a:avLst/>
          </a:prstGeom>
        </p:spPr>
        <p:txBody>
          <a:bodyPr wrap="none">
            <a:spAutoFit/>
          </a:bodyPr>
          <a:lstStyle/>
          <a:p>
            <a:pPr defTabSz="685800">
              <a:spcAft>
                <a:spcPts val="100"/>
              </a:spcAft>
              <a:defRPr/>
            </a:pPr>
            <a:r>
              <a:rPr lang="en-US" sz="1600" dirty="0">
                <a:solidFill>
                  <a:srgbClr val="000000"/>
                </a:solidFill>
              </a:rPr>
              <a:t>Verify there is an adjustment and coding policy in place</a:t>
            </a:r>
          </a:p>
        </p:txBody>
      </p:sp>
      <p:sp>
        <p:nvSpPr>
          <p:cNvPr id="6" name="Rectangle 5">
            <a:extLst>
              <a:ext uri="{FF2B5EF4-FFF2-40B4-BE49-F238E27FC236}">
                <a16:creationId xmlns:a16="http://schemas.microsoft.com/office/drawing/2014/main" id="{3C681E64-758B-499E-A29C-CBE4790973A3}"/>
              </a:ext>
            </a:extLst>
          </p:cNvPr>
          <p:cNvSpPr/>
          <p:nvPr/>
        </p:nvSpPr>
        <p:spPr>
          <a:xfrm>
            <a:off x="6377632" y="3756569"/>
            <a:ext cx="5261697" cy="338554"/>
          </a:xfrm>
          <a:prstGeom prst="rect">
            <a:avLst/>
          </a:prstGeom>
        </p:spPr>
        <p:txBody>
          <a:bodyPr wrap="none">
            <a:spAutoFit/>
          </a:bodyPr>
          <a:lstStyle/>
          <a:p>
            <a:pPr defTabSz="685800">
              <a:spcAft>
                <a:spcPts val="100"/>
              </a:spcAft>
              <a:defRPr/>
            </a:pPr>
            <a:r>
              <a:rPr lang="en-US" sz="1600" dirty="0">
                <a:solidFill>
                  <a:srgbClr val="000000"/>
                </a:solidFill>
              </a:rPr>
              <a:t>Confirm contracts are loaded and underpayments are worked</a:t>
            </a:r>
          </a:p>
        </p:txBody>
      </p:sp>
      <p:sp>
        <p:nvSpPr>
          <p:cNvPr id="7" name="Rectangle 6">
            <a:extLst>
              <a:ext uri="{FF2B5EF4-FFF2-40B4-BE49-F238E27FC236}">
                <a16:creationId xmlns:a16="http://schemas.microsoft.com/office/drawing/2014/main" id="{859A6F99-7706-4E21-A89F-179FBE4B6729}"/>
              </a:ext>
            </a:extLst>
          </p:cNvPr>
          <p:cNvSpPr/>
          <p:nvPr/>
        </p:nvSpPr>
        <p:spPr>
          <a:xfrm>
            <a:off x="6377631" y="4335879"/>
            <a:ext cx="5132559" cy="584775"/>
          </a:xfrm>
          <a:prstGeom prst="rect">
            <a:avLst/>
          </a:prstGeom>
        </p:spPr>
        <p:txBody>
          <a:bodyPr wrap="square">
            <a:spAutoFit/>
          </a:bodyPr>
          <a:lstStyle/>
          <a:p>
            <a:pPr defTabSz="685800">
              <a:spcAft>
                <a:spcPts val="100"/>
              </a:spcAft>
              <a:defRPr/>
            </a:pPr>
            <a:r>
              <a:rPr lang="en-US" sz="1600" dirty="0">
                <a:solidFill>
                  <a:srgbClr val="000000"/>
                </a:solidFill>
              </a:rPr>
              <a:t>Provide visibility on trends and risk areas effecting the revenue cycle </a:t>
            </a:r>
          </a:p>
        </p:txBody>
      </p:sp>
      <p:sp>
        <p:nvSpPr>
          <p:cNvPr id="8" name="Rectangle 7">
            <a:extLst>
              <a:ext uri="{FF2B5EF4-FFF2-40B4-BE49-F238E27FC236}">
                <a16:creationId xmlns:a16="http://schemas.microsoft.com/office/drawing/2014/main" id="{A5A45E50-0EF5-4A04-991D-BDAFF943F363}"/>
              </a:ext>
            </a:extLst>
          </p:cNvPr>
          <p:cNvSpPr/>
          <p:nvPr/>
        </p:nvSpPr>
        <p:spPr>
          <a:xfrm>
            <a:off x="6379255" y="5115178"/>
            <a:ext cx="3421834" cy="338554"/>
          </a:xfrm>
          <a:prstGeom prst="rect">
            <a:avLst/>
          </a:prstGeom>
        </p:spPr>
        <p:txBody>
          <a:bodyPr wrap="none">
            <a:spAutoFit/>
          </a:bodyPr>
          <a:lstStyle/>
          <a:p>
            <a:pPr defTabSz="685800">
              <a:spcAft>
                <a:spcPts val="100"/>
              </a:spcAft>
              <a:defRPr/>
            </a:pPr>
            <a:r>
              <a:rPr lang="en-US" sz="1600" dirty="0">
                <a:solidFill>
                  <a:srgbClr val="000000"/>
                </a:solidFill>
              </a:rPr>
              <a:t>Ensure bad debt is consistently adjusted</a:t>
            </a:r>
          </a:p>
        </p:txBody>
      </p:sp>
      <p:pic>
        <p:nvPicPr>
          <p:cNvPr id="27" name="Graphic 26">
            <a:extLst>
              <a:ext uri="{FF2B5EF4-FFF2-40B4-BE49-F238E27FC236}">
                <a16:creationId xmlns:a16="http://schemas.microsoft.com/office/drawing/2014/main" id="{714458BE-CE1D-498E-8996-C6F230D9C6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9250" y="2000706"/>
            <a:ext cx="281178" cy="274320"/>
          </a:xfrm>
          <a:prstGeom prst="rect">
            <a:avLst/>
          </a:prstGeom>
        </p:spPr>
      </p:pic>
      <p:pic>
        <p:nvPicPr>
          <p:cNvPr id="34" name="Graphic 33">
            <a:extLst>
              <a:ext uri="{FF2B5EF4-FFF2-40B4-BE49-F238E27FC236}">
                <a16:creationId xmlns:a16="http://schemas.microsoft.com/office/drawing/2014/main" id="{74DC0663-079B-4816-AE7E-83EABD2515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0622" y="2641355"/>
            <a:ext cx="274320" cy="274320"/>
          </a:xfrm>
          <a:prstGeom prst="rect">
            <a:avLst/>
          </a:prstGeom>
        </p:spPr>
      </p:pic>
      <p:pic>
        <p:nvPicPr>
          <p:cNvPr id="35" name="Graphic 34">
            <a:extLst>
              <a:ext uri="{FF2B5EF4-FFF2-40B4-BE49-F238E27FC236}">
                <a16:creationId xmlns:a16="http://schemas.microsoft.com/office/drawing/2014/main" id="{ACCF9B0C-1BE9-4271-AB6F-99F21EE1C8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50156" y="3153503"/>
            <a:ext cx="281940" cy="365760"/>
          </a:xfrm>
          <a:prstGeom prst="rect">
            <a:avLst/>
          </a:prstGeom>
        </p:spPr>
      </p:pic>
      <p:pic>
        <p:nvPicPr>
          <p:cNvPr id="36" name="Graphic 35">
            <a:extLst>
              <a:ext uri="{FF2B5EF4-FFF2-40B4-BE49-F238E27FC236}">
                <a16:creationId xmlns:a16="http://schemas.microsoft.com/office/drawing/2014/main" id="{DDE0C690-0D0C-4983-896A-551FF33FFB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54409" y="3756569"/>
            <a:ext cx="257175" cy="371475"/>
          </a:xfrm>
          <a:prstGeom prst="rect">
            <a:avLst/>
          </a:prstGeom>
        </p:spPr>
      </p:pic>
      <p:pic>
        <p:nvPicPr>
          <p:cNvPr id="37" name="Graphic 36">
            <a:extLst>
              <a:ext uri="{FF2B5EF4-FFF2-40B4-BE49-F238E27FC236}">
                <a16:creationId xmlns:a16="http://schemas.microsoft.com/office/drawing/2014/main" id="{E7A73DCF-0D2A-485D-9496-00408A34C2E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39528" y="4496387"/>
            <a:ext cx="303196" cy="274320"/>
          </a:xfrm>
          <a:prstGeom prst="rect">
            <a:avLst/>
          </a:prstGeom>
        </p:spPr>
      </p:pic>
      <p:pic>
        <p:nvPicPr>
          <p:cNvPr id="38" name="Graphic 37">
            <a:extLst>
              <a:ext uri="{FF2B5EF4-FFF2-40B4-BE49-F238E27FC236}">
                <a16:creationId xmlns:a16="http://schemas.microsoft.com/office/drawing/2014/main" id="{A56B3906-F9CC-4332-B510-5E352AE864B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58117" y="5176304"/>
            <a:ext cx="315884" cy="274320"/>
          </a:xfrm>
          <a:prstGeom prst="rect">
            <a:avLst/>
          </a:prstGeom>
        </p:spPr>
      </p:pic>
      <p:pic>
        <p:nvPicPr>
          <p:cNvPr id="39" name="Graphic 38">
            <a:extLst>
              <a:ext uri="{FF2B5EF4-FFF2-40B4-BE49-F238E27FC236}">
                <a16:creationId xmlns:a16="http://schemas.microsoft.com/office/drawing/2014/main" id="{9EA07A6C-55DB-4609-93A6-0B10EA64088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77848" y="5691454"/>
            <a:ext cx="254248" cy="274320"/>
          </a:xfrm>
          <a:prstGeom prst="rect">
            <a:avLst/>
          </a:prstGeom>
        </p:spPr>
      </p:pic>
    </p:spTree>
    <p:extLst>
      <p:ext uri="{BB962C8B-B14F-4D97-AF65-F5344CB8AC3E}">
        <p14:creationId xmlns:p14="http://schemas.microsoft.com/office/powerpoint/2010/main" val="196071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604E-BB46-4A94-8334-8E1690E3FFBE}"/>
              </a:ext>
            </a:extLst>
          </p:cNvPr>
          <p:cNvSpPr>
            <a:spLocks noGrp="1"/>
          </p:cNvSpPr>
          <p:nvPr>
            <p:ph type="title"/>
          </p:nvPr>
        </p:nvSpPr>
        <p:spPr>
          <a:xfrm>
            <a:off x="304799" y="395788"/>
            <a:ext cx="11582400" cy="609036"/>
          </a:xfrm>
        </p:spPr>
        <p:txBody>
          <a:bodyPr/>
          <a:lstStyle/>
          <a:p>
            <a:r>
              <a:rPr lang="en-US" dirty="0"/>
              <a:t>Underpayment analysis</a:t>
            </a:r>
          </a:p>
        </p:txBody>
      </p:sp>
      <p:sp>
        <p:nvSpPr>
          <p:cNvPr id="3" name="Content Placeholder 2">
            <a:extLst>
              <a:ext uri="{FF2B5EF4-FFF2-40B4-BE49-F238E27FC236}">
                <a16:creationId xmlns:a16="http://schemas.microsoft.com/office/drawing/2014/main" id="{71A21F87-3A84-4898-BD2E-BD3CA26B1C7B}"/>
              </a:ext>
            </a:extLst>
          </p:cNvPr>
          <p:cNvSpPr>
            <a:spLocks noGrp="1"/>
          </p:cNvSpPr>
          <p:nvPr>
            <p:ph type="body" sz="quarter" idx="10"/>
          </p:nvPr>
        </p:nvSpPr>
        <p:spPr>
          <a:xfrm>
            <a:off x="304800" y="165101"/>
            <a:ext cx="11582400" cy="359502"/>
          </a:xfrm>
        </p:spPr>
        <p:txBody>
          <a:bodyPr/>
          <a:lstStyle/>
          <a:p>
            <a:r>
              <a:rPr lang="en-US" dirty="0"/>
              <a:t>Identify revenue opportunities</a:t>
            </a:r>
          </a:p>
        </p:txBody>
      </p:sp>
      <p:pic>
        <p:nvPicPr>
          <p:cNvPr id="9" name="Content Placeholder 5">
            <a:extLst>
              <a:ext uri="{FF2B5EF4-FFF2-40B4-BE49-F238E27FC236}">
                <a16:creationId xmlns:a16="http://schemas.microsoft.com/office/drawing/2014/main" id="{D86D027D-F815-4A7E-BD8B-4E53164D38F4}"/>
              </a:ext>
            </a:extLst>
          </p:cNvPr>
          <p:cNvPicPr>
            <a:picLocks noChangeAspect="1"/>
          </p:cNvPicPr>
          <p:nvPr/>
        </p:nvPicPr>
        <p:blipFill rotWithShape="1">
          <a:blip r:embed="rId3"/>
          <a:srcRect t="10737"/>
          <a:stretch/>
        </p:blipFill>
        <p:spPr>
          <a:xfrm>
            <a:off x="1430475" y="1106984"/>
            <a:ext cx="9331048" cy="5120640"/>
          </a:xfrm>
          <a:prstGeom prst="rect">
            <a:avLst/>
          </a:prstGeom>
        </p:spPr>
      </p:pic>
      <p:pic>
        <p:nvPicPr>
          <p:cNvPr id="8" name="Content Placeholder 5">
            <a:extLst>
              <a:ext uri="{FF2B5EF4-FFF2-40B4-BE49-F238E27FC236}">
                <a16:creationId xmlns:a16="http://schemas.microsoft.com/office/drawing/2014/main" id="{433940CE-CD95-4D5F-91EA-3CED9DED62D3}"/>
              </a:ext>
            </a:extLst>
          </p:cNvPr>
          <p:cNvPicPr>
            <a:picLocks noChangeAspect="1"/>
          </p:cNvPicPr>
          <p:nvPr/>
        </p:nvPicPr>
        <p:blipFill rotWithShape="1">
          <a:blip r:embed="rId3"/>
          <a:srcRect l="49929" t="56979"/>
          <a:stretch/>
        </p:blipFill>
        <p:spPr>
          <a:xfrm>
            <a:off x="3098871" y="1159311"/>
            <a:ext cx="6404889" cy="338328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 name="Table 4">
            <a:extLst>
              <a:ext uri="{FF2B5EF4-FFF2-40B4-BE49-F238E27FC236}">
                <a16:creationId xmlns:a16="http://schemas.microsoft.com/office/drawing/2014/main" id="{38355194-B032-4299-B21E-8D29B1210D94}"/>
              </a:ext>
            </a:extLst>
          </p:cNvPr>
          <p:cNvGraphicFramePr>
            <a:graphicFrameLocks noGrp="1"/>
          </p:cNvGraphicFramePr>
          <p:nvPr>
            <p:extLst>
              <p:ext uri="{D42A27DB-BD31-4B8C-83A1-F6EECF244321}">
                <p14:modId xmlns:p14="http://schemas.microsoft.com/office/powerpoint/2010/main" val="913548436"/>
              </p:ext>
            </p:extLst>
          </p:nvPr>
        </p:nvGraphicFramePr>
        <p:xfrm>
          <a:off x="803275" y="4746247"/>
          <a:ext cx="10847493" cy="124968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1976428015"/>
                    </a:ext>
                  </a:extLst>
                </a:gridCol>
                <a:gridCol w="2011680">
                  <a:extLst>
                    <a:ext uri="{9D8B030D-6E8A-4147-A177-3AD203B41FA5}">
                      <a16:colId xmlns:a16="http://schemas.microsoft.com/office/drawing/2014/main" val="2474846029"/>
                    </a:ext>
                  </a:extLst>
                </a:gridCol>
                <a:gridCol w="1737360">
                  <a:extLst>
                    <a:ext uri="{9D8B030D-6E8A-4147-A177-3AD203B41FA5}">
                      <a16:colId xmlns:a16="http://schemas.microsoft.com/office/drawing/2014/main" val="393656776"/>
                    </a:ext>
                  </a:extLst>
                </a:gridCol>
                <a:gridCol w="903111">
                  <a:extLst>
                    <a:ext uri="{9D8B030D-6E8A-4147-A177-3AD203B41FA5}">
                      <a16:colId xmlns:a16="http://schemas.microsoft.com/office/drawing/2014/main" val="1133244470"/>
                    </a:ext>
                  </a:extLst>
                </a:gridCol>
                <a:gridCol w="903111">
                  <a:extLst>
                    <a:ext uri="{9D8B030D-6E8A-4147-A177-3AD203B41FA5}">
                      <a16:colId xmlns:a16="http://schemas.microsoft.com/office/drawing/2014/main" val="1768888309"/>
                    </a:ext>
                  </a:extLst>
                </a:gridCol>
                <a:gridCol w="1097280">
                  <a:extLst>
                    <a:ext uri="{9D8B030D-6E8A-4147-A177-3AD203B41FA5}">
                      <a16:colId xmlns:a16="http://schemas.microsoft.com/office/drawing/2014/main" val="3416340494"/>
                    </a:ext>
                  </a:extLst>
                </a:gridCol>
                <a:gridCol w="1097280">
                  <a:extLst>
                    <a:ext uri="{9D8B030D-6E8A-4147-A177-3AD203B41FA5}">
                      <a16:colId xmlns:a16="http://schemas.microsoft.com/office/drawing/2014/main" val="193728198"/>
                    </a:ext>
                  </a:extLst>
                </a:gridCol>
                <a:gridCol w="1097280">
                  <a:extLst>
                    <a:ext uri="{9D8B030D-6E8A-4147-A177-3AD203B41FA5}">
                      <a16:colId xmlns:a16="http://schemas.microsoft.com/office/drawing/2014/main" val="1396871526"/>
                    </a:ext>
                  </a:extLst>
                </a:gridCol>
                <a:gridCol w="1097280">
                  <a:extLst>
                    <a:ext uri="{9D8B030D-6E8A-4147-A177-3AD203B41FA5}">
                      <a16:colId xmlns:a16="http://schemas.microsoft.com/office/drawing/2014/main" val="1728832923"/>
                    </a:ext>
                  </a:extLst>
                </a:gridCol>
              </a:tblGrid>
              <a:tr h="365760">
                <a:tc>
                  <a:txBody>
                    <a:bodyPr/>
                    <a:lstStyle/>
                    <a:p>
                      <a:r>
                        <a:rPr lang="en-US" sz="1100" dirty="0"/>
                        <a:t>CPT Code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dirty="0"/>
                        <a:t>CPT Description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dirty="0"/>
                        <a:t>Payer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dirty="0"/>
                        <a:t>Total Count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dirty="0"/>
                        <a:t>Avg Chg</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dirty="0"/>
                        <a:t>Avg Chg per U</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dirty="0"/>
                        <a:t>Avg Allowed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dirty="0"/>
                        <a:t>Payer Fee Schedule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dirty="0"/>
                        <a:t>$ Variation per U</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extLst>
                  <a:ext uri="{0D108BD9-81ED-4DB2-BD59-A6C34878D82A}">
                    <a16:rowId xmlns:a16="http://schemas.microsoft.com/office/drawing/2014/main" val="3350001739"/>
                  </a:ext>
                </a:extLst>
              </a:tr>
              <a:tr h="274320">
                <a:tc>
                  <a:txBody>
                    <a:bodyPr/>
                    <a:lstStyle/>
                    <a:p>
                      <a:pPr algn="l"/>
                      <a:r>
                        <a:rPr lang="en-US" sz="1200" dirty="0"/>
                        <a:t>99202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Office/outpatient Visit, New</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Aetna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$174.00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$174.00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$141.10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$324.75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($183.65)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5811638"/>
                  </a:ext>
                </a:extLst>
              </a:tr>
              <a:tr h="274320">
                <a:tc>
                  <a:txBody>
                    <a:bodyPr/>
                    <a:lstStyle/>
                    <a:p>
                      <a:pPr algn="l"/>
                      <a:r>
                        <a:rPr lang="en-US" sz="1200" dirty="0"/>
                        <a:t>99202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US" sz="1200" dirty="0"/>
                        <a:t>Office/outpatient Visit, New</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Blue Cross of California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$270.67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$270.67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$148.33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$312.10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($163.77)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3141778"/>
                  </a:ext>
                </a:extLst>
              </a:tr>
              <a:tr h="274320">
                <a:tc>
                  <a:txBody>
                    <a:bodyPr/>
                    <a:lstStyle/>
                    <a:p>
                      <a:pPr algn="l"/>
                      <a:r>
                        <a:rPr lang="en-US" sz="1200" dirty="0"/>
                        <a:t>99202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US" sz="1200" dirty="0"/>
                        <a:t>Office/outpatient Visit, New</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Blue Shield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$174.00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$174.00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$80.26</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$271.26</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en-US" sz="1200" dirty="0"/>
                        <a:t>($193.00)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7787716"/>
                  </a:ext>
                </a:extLst>
              </a:tr>
            </a:tbl>
          </a:graphicData>
        </a:graphic>
      </p:graphicFrame>
      <p:sp>
        <p:nvSpPr>
          <p:cNvPr id="5" name="Rectangle 4">
            <a:extLst>
              <a:ext uri="{FF2B5EF4-FFF2-40B4-BE49-F238E27FC236}">
                <a16:creationId xmlns:a16="http://schemas.microsoft.com/office/drawing/2014/main" id="{03CBC99B-6188-4E40-94DB-2BA7E02E8690}"/>
              </a:ext>
            </a:extLst>
          </p:cNvPr>
          <p:cNvSpPr/>
          <p:nvPr/>
        </p:nvSpPr>
        <p:spPr>
          <a:xfrm>
            <a:off x="6346209" y="4746247"/>
            <a:ext cx="5304559" cy="124968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064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0B5D79E-899C-4549-96EE-9297D7AEAC9B}"/>
              </a:ext>
            </a:extLst>
          </p:cNvPr>
          <p:cNvGrpSpPr/>
          <p:nvPr/>
        </p:nvGrpSpPr>
        <p:grpSpPr>
          <a:xfrm>
            <a:off x="-558029" y="1562999"/>
            <a:ext cx="6583680" cy="4389120"/>
            <a:chOff x="2804160" y="1539240"/>
            <a:chExt cx="6583680" cy="4389120"/>
          </a:xfrm>
        </p:grpSpPr>
        <p:graphicFrame>
          <p:nvGraphicFramePr>
            <p:cNvPr id="18" name="Chart 17">
              <a:extLst>
                <a:ext uri="{FF2B5EF4-FFF2-40B4-BE49-F238E27FC236}">
                  <a16:creationId xmlns:a16="http://schemas.microsoft.com/office/drawing/2014/main" id="{32E2B8A5-9175-4ACD-93A3-D254FF712C16}"/>
                </a:ext>
              </a:extLst>
            </p:cNvPr>
            <p:cNvGraphicFramePr>
              <a:graphicFrameLocks noChangeAspect="1"/>
            </p:cNvGraphicFramePr>
            <p:nvPr/>
          </p:nvGraphicFramePr>
          <p:xfrm>
            <a:off x="2804160" y="1539240"/>
            <a:ext cx="658368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765030BF-7083-4C8D-B889-1A20F631A7F6}"/>
                </a:ext>
              </a:extLst>
            </p:cNvPr>
            <p:cNvSpPr txBox="1"/>
            <p:nvPr/>
          </p:nvSpPr>
          <p:spPr>
            <a:xfrm>
              <a:off x="6102779" y="2486955"/>
              <a:ext cx="1591734" cy="400110"/>
            </a:xfrm>
            <a:prstGeom prst="rect">
              <a:avLst/>
            </a:prstGeom>
            <a:noFill/>
          </p:spPr>
          <p:txBody>
            <a:bodyPr wrap="square" rtlCol="0">
              <a:spAutoFit/>
            </a:bodyPr>
            <a:lstStyle/>
            <a:p>
              <a:pPr algn="ctr"/>
              <a:r>
                <a:rPr lang="en-US" sz="2000" b="1" dirty="0">
                  <a:solidFill>
                    <a:schemeClr val="bg1"/>
                  </a:solidFill>
                </a:rPr>
                <a:t>Providers</a:t>
              </a:r>
            </a:p>
          </p:txBody>
        </p:sp>
        <p:sp>
          <p:nvSpPr>
            <p:cNvPr id="20" name="TextBox 19">
              <a:extLst>
                <a:ext uri="{FF2B5EF4-FFF2-40B4-BE49-F238E27FC236}">
                  <a16:creationId xmlns:a16="http://schemas.microsoft.com/office/drawing/2014/main" id="{3AA212EF-9492-4711-AB88-AF61C4033C4D}"/>
                </a:ext>
              </a:extLst>
            </p:cNvPr>
            <p:cNvSpPr txBox="1"/>
            <p:nvPr/>
          </p:nvSpPr>
          <p:spPr>
            <a:xfrm>
              <a:off x="6705600" y="3706091"/>
              <a:ext cx="1202267" cy="707886"/>
            </a:xfrm>
            <a:prstGeom prst="rect">
              <a:avLst/>
            </a:prstGeom>
            <a:noFill/>
          </p:spPr>
          <p:txBody>
            <a:bodyPr wrap="square" rtlCol="0">
              <a:spAutoFit/>
            </a:bodyPr>
            <a:lstStyle/>
            <a:p>
              <a:pPr algn="ctr"/>
              <a:r>
                <a:rPr lang="en-US" sz="2000" b="1" dirty="0">
                  <a:solidFill>
                    <a:schemeClr val="bg1"/>
                  </a:solidFill>
                </a:rPr>
                <a:t>Billing Staff</a:t>
              </a:r>
            </a:p>
          </p:txBody>
        </p:sp>
        <p:sp>
          <p:nvSpPr>
            <p:cNvPr id="21" name="TextBox 20">
              <a:extLst>
                <a:ext uri="{FF2B5EF4-FFF2-40B4-BE49-F238E27FC236}">
                  <a16:creationId xmlns:a16="http://schemas.microsoft.com/office/drawing/2014/main" id="{9AF35E33-4B43-4BC2-8520-11EAAA9952C4}"/>
                </a:ext>
              </a:extLst>
            </p:cNvPr>
            <p:cNvSpPr txBox="1"/>
            <p:nvPr/>
          </p:nvSpPr>
          <p:spPr>
            <a:xfrm>
              <a:off x="5306912" y="4853861"/>
              <a:ext cx="1591734" cy="400110"/>
            </a:xfrm>
            <a:prstGeom prst="rect">
              <a:avLst/>
            </a:prstGeom>
            <a:noFill/>
          </p:spPr>
          <p:txBody>
            <a:bodyPr wrap="square" rtlCol="0">
              <a:spAutoFit/>
            </a:bodyPr>
            <a:lstStyle/>
            <a:p>
              <a:pPr algn="ctr"/>
              <a:r>
                <a:rPr lang="en-US" sz="2000" b="1" dirty="0">
                  <a:solidFill>
                    <a:schemeClr val="bg1"/>
                  </a:solidFill>
                </a:rPr>
                <a:t>Coders</a:t>
              </a:r>
            </a:p>
          </p:txBody>
        </p:sp>
        <p:sp>
          <p:nvSpPr>
            <p:cNvPr id="22" name="TextBox 21">
              <a:extLst>
                <a:ext uri="{FF2B5EF4-FFF2-40B4-BE49-F238E27FC236}">
                  <a16:creationId xmlns:a16="http://schemas.microsoft.com/office/drawing/2014/main" id="{FD799B7D-FFED-4B84-A83A-6342A15FE4F9}"/>
                </a:ext>
              </a:extLst>
            </p:cNvPr>
            <p:cNvSpPr txBox="1"/>
            <p:nvPr/>
          </p:nvSpPr>
          <p:spPr>
            <a:xfrm>
              <a:off x="4114800" y="3706091"/>
              <a:ext cx="1591734" cy="707886"/>
            </a:xfrm>
            <a:prstGeom prst="rect">
              <a:avLst/>
            </a:prstGeom>
            <a:noFill/>
          </p:spPr>
          <p:txBody>
            <a:bodyPr wrap="square" rtlCol="0">
              <a:spAutoFit/>
            </a:bodyPr>
            <a:lstStyle/>
            <a:p>
              <a:pPr algn="ctr"/>
              <a:r>
                <a:rPr lang="en-US" sz="2000" b="1" dirty="0">
                  <a:solidFill>
                    <a:schemeClr val="bg1"/>
                  </a:solidFill>
                </a:rPr>
                <a:t>Front-office Staff</a:t>
              </a:r>
            </a:p>
          </p:txBody>
        </p:sp>
        <p:sp>
          <p:nvSpPr>
            <p:cNvPr id="23" name="TextBox 22">
              <a:extLst>
                <a:ext uri="{FF2B5EF4-FFF2-40B4-BE49-F238E27FC236}">
                  <a16:creationId xmlns:a16="http://schemas.microsoft.com/office/drawing/2014/main" id="{0B9F9B3C-048F-4FAF-AC11-74F72E286153}"/>
                </a:ext>
              </a:extLst>
            </p:cNvPr>
            <p:cNvSpPr txBox="1"/>
            <p:nvPr/>
          </p:nvSpPr>
          <p:spPr>
            <a:xfrm>
              <a:off x="4304456" y="2486955"/>
              <a:ext cx="1889761" cy="400110"/>
            </a:xfrm>
            <a:prstGeom prst="rect">
              <a:avLst/>
            </a:prstGeom>
            <a:noFill/>
          </p:spPr>
          <p:txBody>
            <a:bodyPr wrap="square" rtlCol="0">
              <a:spAutoFit/>
            </a:bodyPr>
            <a:lstStyle/>
            <a:p>
              <a:pPr algn="ctr"/>
              <a:r>
                <a:rPr lang="en-US" sz="2000" b="1" dirty="0">
                  <a:solidFill>
                    <a:schemeClr val="bg1"/>
                  </a:solidFill>
                </a:rPr>
                <a:t>Management</a:t>
              </a:r>
            </a:p>
          </p:txBody>
        </p:sp>
      </p:grpSp>
      <p:sp>
        <p:nvSpPr>
          <p:cNvPr id="12" name="Title 11">
            <a:extLst>
              <a:ext uri="{FF2B5EF4-FFF2-40B4-BE49-F238E27FC236}">
                <a16:creationId xmlns:a16="http://schemas.microsoft.com/office/drawing/2014/main" id="{5E0EE5F2-B860-48C1-A14F-86FB5894BD42}"/>
              </a:ext>
            </a:extLst>
          </p:cNvPr>
          <p:cNvSpPr>
            <a:spLocks noGrp="1"/>
          </p:cNvSpPr>
          <p:nvPr>
            <p:ph type="title"/>
          </p:nvPr>
        </p:nvSpPr>
        <p:spPr/>
        <p:txBody>
          <a:bodyPr/>
          <a:lstStyle/>
          <a:p>
            <a:r>
              <a:rPr lang="en-US" dirty="0"/>
              <a:t>Coders</a:t>
            </a:r>
          </a:p>
        </p:txBody>
      </p:sp>
      <p:sp>
        <p:nvSpPr>
          <p:cNvPr id="14" name="Text Placeholder 13">
            <a:extLst>
              <a:ext uri="{FF2B5EF4-FFF2-40B4-BE49-F238E27FC236}">
                <a16:creationId xmlns:a16="http://schemas.microsoft.com/office/drawing/2014/main" id="{1963327D-B494-46B8-A5B0-0FD6CF9669C2}"/>
              </a:ext>
            </a:extLst>
          </p:cNvPr>
          <p:cNvSpPr>
            <a:spLocks noGrp="1"/>
          </p:cNvSpPr>
          <p:nvPr>
            <p:ph type="body" sz="quarter" idx="10"/>
          </p:nvPr>
        </p:nvSpPr>
        <p:spPr/>
        <p:txBody>
          <a:bodyPr/>
          <a:lstStyle/>
          <a:p>
            <a:r>
              <a:rPr lang="en-US" dirty="0"/>
              <a:t>stakeholders</a:t>
            </a:r>
          </a:p>
        </p:txBody>
      </p:sp>
      <p:sp>
        <p:nvSpPr>
          <p:cNvPr id="26" name="Rounded Rectangle 13">
            <a:extLst>
              <a:ext uri="{FF2B5EF4-FFF2-40B4-BE49-F238E27FC236}">
                <a16:creationId xmlns:a16="http://schemas.microsoft.com/office/drawing/2014/main" id="{09D741E5-BD0E-4D57-B032-AB1EC6D290C6}"/>
              </a:ext>
            </a:extLst>
          </p:cNvPr>
          <p:cNvSpPr/>
          <p:nvPr/>
        </p:nvSpPr>
        <p:spPr>
          <a:xfrm>
            <a:off x="5569313" y="1530100"/>
            <a:ext cx="5947041" cy="4689719"/>
          </a:xfrm>
          <a:prstGeom prst="roundRect">
            <a:avLst>
              <a:gd name="adj" fmla="val 4073"/>
            </a:avLst>
          </a:prstGeom>
          <a:solidFill>
            <a:srgbClr val="FFFFFF"/>
          </a:solidFill>
          <a:ln w="12700" cap="flat" cmpd="sng" algn="ctr">
            <a:solidFill>
              <a:schemeClr val="bg2">
                <a:lumMod val="85000"/>
              </a:schemeClr>
            </a:solidFill>
            <a:prstDash val="solid"/>
          </a:ln>
          <a:effectLst/>
        </p:spPr>
        <p:txBody>
          <a:bodyPr rtlCol="0" anchor="ctr"/>
          <a:lstStyle/>
          <a:p>
            <a:pPr defTabSz="685800">
              <a:spcAft>
                <a:spcPts val="100"/>
              </a:spcAft>
              <a:defRPr/>
            </a:pPr>
            <a:endParaRPr lang="en-US" dirty="0">
              <a:solidFill>
                <a:srgbClr val="000000"/>
              </a:solidFill>
            </a:endParaRPr>
          </a:p>
        </p:txBody>
      </p:sp>
      <p:sp>
        <p:nvSpPr>
          <p:cNvPr id="24" name="Rounded Rectangle 25">
            <a:extLst>
              <a:ext uri="{FF2B5EF4-FFF2-40B4-BE49-F238E27FC236}">
                <a16:creationId xmlns:a16="http://schemas.microsoft.com/office/drawing/2014/main" id="{069970DA-7897-4A8E-921C-50E76D9EE5F4}"/>
              </a:ext>
            </a:extLst>
          </p:cNvPr>
          <p:cNvSpPr>
            <a:spLocks/>
          </p:cNvSpPr>
          <p:nvPr/>
        </p:nvSpPr>
        <p:spPr>
          <a:xfrm>
            <a:off x="5750953" y="1385451"/>
            <a:ext cx="4023360" cy="355096"/>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75488" rtlCol="0" anchor="ctr"/>
          <a:lstStyle/>
          <a:p>
            <a:endParaRPr lang="en-US" sz="950" b="1" cap="all" spc="400" dirty="0">
              <a:solidFill>
                <a:schemeClr val="bg2"/>
              </a:solidFill>
            </a:endParaRPr>
          </a:p>
        </p:txBody>
      </p:sp>
      <p:sp>
        <p:nvSpPr>
          <p:cNvPr id="28" name="Text Placeholder 13">
            <a:extLst>
              <a:ext uri="{FF2B5EF4-FFF2-40B4-BE49-F238E27FC236}">
                <a16:creationId xmlns:a16="http://schemas.microsoft.com/office/drawing/2014/main" id="{2CD60080-A29A-4B14-B374-675A54C12E4E}"/>
              </a:ext>
            </a:extLst>
          </p:cNvPr>
          <p:cNvSpPr txBox="1">
            <a:spLocks/>
          </p:cNvSpPr>
          <p:nvPr/>
        </p:nvSpPr>
        <p:spPr>
          <a:xfrm>
            <a:off x="5927630" y="1406868"/>
            <a:ext cx="3668988" cy="359502"/>
          </a:xfrm>
          <a:prstGeom prst="rect">
            <a:avLst/>
          </a:prstGeom>
        </p:spPr>
        <p:txBody>
          <a:bodyPr vert="horz" lIns="91440" tIns="45720" rIns="91440" bIns="45720" rtlCol="0">
            <a:noAutofit/>
          </a:bodyPr>
          <a:lstStyle>
            <a:lvl1pPr marL="0" indent="0" algn="l" defTabSz="913554" rtl="0" eaLnBrk="1" latinLnBrk="0" hangingPunct="1">
              <a:lnSpc>
                <a:spcPct val="90000"/>
              </a:lnSpc>
              <a:spcBef>
                <a:spcPts val="999"/>
              </a:spcBef>
              <a:buFont typeface="Arial" panose="020B0604020202020204" pitchFamily="34" charset="0"/>
              <a:buNone/>
              <a:defRPr sz="1599" b="1" kern="1200" cap="all" spc="400" baseline="0">
                <a:solidFill>
                  <a:schemeClr val="accent6"/>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cap="none" dirty="0">
                <a:solidFill>
                  <a:schemeClr val="bg1"/>
                </a:solidFill>
              </a:rPr>
              <a:t>KPIs </a:t>
            </a:r>
            <a:r>
              <a:rPr lang="en-US" dirty="0">
                <a:solidFill>
                  <a:schemeClr val="bg1"/>
                </a:solidFill>
              </a:rPr>
              <a:t>&amp; RESPONSIBILITIES</a:t>
            </a:r>
          </a:p>
        </p:txBody>
      </p:sp>
      <p:pic>
        <p:nvPicPr>
          <p:cNvPr id="15" name="Graphic 14">
            <a:extLst>
              <a:ext uri="{FF2B5EF4-FFF2-40B4-BE49-F238E27FC236}">
                <a16:creationId xmlns:a16="http://schemas.microsoft.com/office/drawing/2014/main" id="{F532CCC6-33FA-4E84-B690-37D39C18BB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8704" y="4401825"/>
            <a:ext cx="352425" cy="457200"/>
          </a:xfrm>
          <a:prstGeom prst="rect">
            <a:avLst/>
          </a:prstGeom>
        </p:spPr>
      </p:pic>
      <p:sp>
        <p:nvSpPr>
          <p:cNvPr id="2" name="Rectangle 1">
            <a:extLst>
              <a:ext uri="{FF2B5EF4-FFF2-40B4-BE49-F238E27FC236}">
                <a16:creationId xmlns:a16="http://schemas.microsoft.com/office/drawing/2014/main" id="{817955C3-DDAB-4161-8E2A-0669D0791662}"/>
              </a:ext>
            </a:extLst>
          </p:cNvPr>
          <p:cNvSpPr/>
          <p:nvPr/>
        </p:nvSpPr>
        <p:spPr>
          <a:xfrm>
            <a:off x="6209868" y="2159790"/>
            <a:ext cx="4461991" cy="338554"/>
          </a:xfrm>
          <a:prstGeom prst="rect">
            <a:avLst/>
          </a:prstGeom>
        </p:spPr>
        <p:txBody>
          <a:bodyPr wrap="none">
            <a:spAutoFit/>
          </a:bodyPr>
          <a:lstStyle/>
          <a:p>
            <a:r>
              <a:rPr lang="en-US" sz="1600" dirty="0">
                <a:solidFill>
                  <a:srgbClr val="000000"/>
                </a:solidFill>
              </a:rPr>
              <a:t>Work coding denials within </a:t>
            </a:r>
            <a:r>
              <a:rPr lang="en-US" sz="1600" b="1" dirty="0">
                <a:solidFill>
                  <a:srgbClr val="000000"/>
                </a:solidFill>
              </a:rPr>
              <a:t>two</a:t>
            </a:r>
            <a:r>
              <a:rPr lang="en-US" sz="1600" dirty="0">
                <a:solidFill>
                  <a:srgbClr val="000000"/>
                </a:solidFill>
              </a:rPr>
              <a:t> days of denial date</a:t>
            </a:r>
            <a:endParaRPr lang="en-US" sz="1600" dirty="0"/>
          </a:p>
        </p:txBody>
      </p:sp>
      <p:sp>
        <p:nvSpPr>
          <p:cNvPr id="3" name="Rectangle 2">
            <a:extLst>
              <a:ext uri="{FF2B5EF4-FFF2-40B4-BE49-F238E27FC236}">
                <a16:creationId xmlns:a16="http://schemas.microsoft.com/office/drawing/2014/main" id="{A65FE81C-B4FB-4C12-8890-626CA55B2120}"/>
              </a:ext>
            </a:extLst>
          </p:cNvPr>
          <p:cNvSpPr/>
          <p:nvPr/>
        </p:nvSpPr>
        <p:spPr>
          <a:xfrm>
            <a:off x="6209868" y="2792862"/>
            <a:ext cx="4375493" cy="338554"/>
          </a:xfrm>
          <a:prstGeom prst="rect">
            <a:avLst/>
          </a:prstGeom>
        </p:spPr>
        <p:txBody>
          <a:bodyPr wrap="none">
            <a:spAutoFit/>
          </a:bodyPr>
          <a:lstStyle/>
          <a:p>
            <a:pPr defTabSz="685800">
              <a:spcAft>
                <a:spcPts val="100"/>
              </a:spcAft>
              <a:defRPr/>
            </a:pPr>
            <a:r>
              <a:rPr lang="en-US" sz="1600" dirty="0">
                <a:solidFill>
                  <a:srgbClr val="000000"/>
                </a:solidFill>
              </a:rPr>
              <a:t>Maintain coding denials at less than </a:t>
            </a:r>
            <a:r>
              <a:rPr lang="en-US" sz="1600" b="1" dirty="0">
                <a:solidFill>
                  <a:srgbClr val="000000"/>
                </a:solidFill>
              </a:rPr>
              <a:t>5%</a:t>
            </a:r>
            <a:r>
              <a:rPr lang="en-US" sz="1600" dirty="0">
                <a:solidFill>
                  <a:srgbClr val="000000"/>
                </a:solidFill>
              </a:rPr>
              <a:t> of charges</a:t>
            </a:r>
          </a:p>
        </p:txBody>
      </p:sp>
      <p:sp>
        <p:nvSpPr>
          <p:cNvPr id="4" name="Rectangle 3">
            <a:extLst>
              <a:ext uri="{FF2B5EF4-FFF2-40B4-BE49-F238E27FC236}">
                <a16:creationId xmlns:a16="http://schemas.microsoft.com/office/drawing/2014/main" id="{2DA1BF65-676F-4FC6-B7AB-68075B2225AE}"/>
              </a:ext>
            </a:extLst>
          </p:cNvPr>
          <p:cNvSpPr/>
          <p:nvPr/>
        </p:nvSpPr>
        <p:spPr>
          <a:xfrm>
            <a:off x="6209868" y="3425934"/>
            <a:ext cx="3018775" cy="338554"/>
          </a:xfrm>
          <a:prstGeom prst="rect">
            <a:avLst/>
          </a:prstGeom>
        </p:spPr>
        <p:txBody>
          <a:bodyPr wrap="none">
            <a:spAutoFit/>
          </a:bodyPr>
          <a:lstStyle/>
          <a:p>
            <a:pPr defTabSz="685800">
              <a:spcAft>
                <a:spcPts val="100"/>
              </a:spcAft>
              <a:defRPr/>
            </a:pPr>
            <a:r>
              <a:rPr lang="en-US" sz="1600" dirty="0">
                <a:solidFill>
                  <a:srgbClr val="000000"/>
                </a:solidFill>
              </a:rPr>
              <a:t>Ensure coding edits are maximized</a:t>
            </a:r>
          </a:p>
        </p:txBody>
      </p:sp>
      <p:sp>
        <p:nvSpPr>
          <p:cNvPr id="5" name="Rectangle 4">
            <a:extLst>
              <a:ext uri="{FF2B5EF4-FFF2-40B4-BE49-F238E27FC236}">
                <a16:creationId xmlns:a16="http://schemas.microsoft.com/office/drawing/2014/main" id="{2BF49173-060A-4323-9387-C46DE402C232}"/>
              </a:ext>
            </a:extLst>
          </p:cNvPr>
          <p:cNvSpPr/>
          <p:nvPr/>
        </p:nvSpPr>
        <p:spPr>
          <a:xfrm>
            <a:off x="6209868" y="4014804"/>
            <a:ext cx="2761846" cy="338554"/>
          </a:xfrm>
          <a:prstGeom prst="rect">
            <a:avLst/>
          </a:prstGeom>
        </p:spPr>
        <p:txBody>
          <a:bodyPr wrap="none">
            <a:spAutoFit/>
          </a:bodyPr>
          <a:lstStyle/>
          <a:p>
            <a:pPr defTabSz="685800">
              <a:spcAft>
                <a:spcPts val="100"/>
              </a:spcAft>
              <a:defRPr/>
            </a:pPr>
            <a:r>
              <a:rPr lang="en-US" sz="1600" dirty="0">
                <a:solidFill>
                  <a:srgbClr val="000000"/>
                </a:solidFill>
              </a:rPr>
              <a:t>Follow LCD and NCD guidelines</a:t>
            </a:r>
          </a:p>
        </p:txBody>
      </p:sp>
      <p:sp>
        <p:nvSpPr>
          <p:cNvPr id="6" name="Rectangle 5">
            <a:extLst>
              <a:ext uri="{FF2B5EF4-FFF2-40B4-BE49-F238E27FC236}">
                <a16:creationId xmlns:a16="http://schemas.microsoft.com/office/drawing/2014/main" id="{CFF6E016-2503-45BD-9E1E-C38D102ED614}"/>
              </a:ext>
            </a:extLst>
          </p:cNvPr>
          <p:cNvSpPr/>
          <p:nvPr/>
        </p:nvSpPr>
        <p:spPr>
          <a:xfrm>
            <a:off x="6209868" y="4671500"/>
            <a:ext cx="4937377" cy="338554"/>
          </a:xfrm>
          <a:prstGeom prst="rect">
            <a:avLst/>
          </a:prstGeom>
        </p:spPr>
        <p:txBody>
          <a:bodyPr wrap="none">
            <a:spAutoFit/>
          </a:bodyPr>
          <a:lstStyle/>
          <a:p>
            <a:pPr defTabSz="685800">
              <a:spcAft>
                <a:spcPts val="100"/>
              </a:spcAft>
              <a:defRPr/>
            </a:pPr>
            <a:r>
              <a:rPr lang="en-US" sz="1600" dirty="0">
                <a:solidFill>
                  <a:srgbClr val="000000"/>
                </a:solidFill>
              </a:rPr>
              <a:t>Stop the bleed and provide coding education to providers</a:t>
            </a:r>
          </a:p>
        </p:txBody>
      </p:sp>
      <p:pic>
        <p:nvPicPr>
          <p:cNvPr id="27" name="Graphic 26">
            <a:extLst>
              <a:ext uri="{FF2B5EF4-FFF2-40B4-BE49-F238E27FC236}">
                <a16:creationId xmlns:a16="http://schemas.microsoft.com/office/drawing/2014/main" id="{F5268A17-359C-4317-878D-2B4EF8585E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0953" y="2091898"/>
            <a:ext cx="390525" cy="381000"/>
          </a:xfrm>
          <a:prstGeom prst="rect">
            <a:avLst/>
          </a:prstGeom>
        </p:spPr>
      </p:pic>
      <p:pic>
        <p:nvPicPr>
          <p:cNvPr id="29" name="Graphic 28">
            <a:extLst>
              <a:ext uri="{FF2B5EF4-FFF2-40B4-BE49-F238E27FC236}">
                <a16:creationId xmlns:a16="http://schemas.microsoft.com/office/drawing/2014/main" id="{EA099031-C7F2-4D21-A56B-C8E3EC1AA4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58806" y="2783379"/>
            <a:ext cx="278675" cy="365760"/>
          </a:xfrm>
          <a:prstGeom prst="rect">
            <a:avLst/>
          </a:prstGeom>
        </p:spPr>
      </p:pic>
      <p:pic>
        <p:nvPicPr>
          <p:cNvPr id="31" name="Graphic 30">
            <a:extLst>
              <a:ext uri="{FF2B5EF4-FFF2-40B4-BE49-F238E27FC236}">
                <a16:creationId xmlns:a16="http://schemas.microsoft.com/office/drawing/2014/main" id="{4FC42C2F-ED1C-4F15-B091-32351A2F6B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19753" y="4039033"/>
            <a:ext cx="352425" cy="314325"/>
          </a:xfrm>
          <a:prstGeom prst="rect">
            <a:avLst/>
          </a:prstGeom>
        </p:spPr>
      </p:pic>
      <p:pic>
        <p:nvPicPr>
          <p:cNvPr id="32" name="Graphic 31">
            <a:extLst>
              <a:ext uri="{FF2B5EF4-FFF2-40B4-BE49-F238E27FC236}">
                <a16:creationId xmlns:a16="http://schemas.microsoft.com/office/drawing/2014/main" id="{8DF92BDF-1622-4C4D-84C5-7E874B9C73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7189" y="4676429"/>
            <a:ext cx="375139" cy="365760"/>
          </a:xfrm>
          <a:prstGeom prst="rect">
            <a:avLst/>
          </a:prstGeom>
        </p:spPr>
      </p:pic>
      <p:sp>
        <p:nvSpPr>
          <p:cNvPr id="7" name="Arrow: Up 6">
            <a:extLst>
              <a:ext uri="{FF2B5EF4-FFF2-40B4-BE49-F238E27FC236}">
                <a16:creationId xmlns:a16="http://schemas.microsoft.com/office/drawing/2014/main" id="{A9383065-F6B5-4CFC-8583-6D7BF4F793EA}"/>
              </a:ext>
            </a:extLst>
          </p:cNvPr>
          <p:cNvSpPr>
            <a:spLocks noChangeAspect="1"/>
          </p:cNvSpPr>
          <p:nvPr/>
        </p:nvSpPr>
        <p:spPr>
          <a:xfrm>
            <a:off x="5858806" y="3372574"/>
            <a:ext cx="274320" cy="413680"/>
          </a:xfrm>
          <a:prstGeom prst="upArrow">
            <a:avLst>
              <a:gd name="adj1" fmla="val 38893"/>
              <a:gd name="adj2" fmla="val 50000"/>
            </a:avLst>
          </a:prstGeom>
          <a:solidFill>
            <a:srgbClr val="049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227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604E-BB46-4A94-8334-8E1690E3FFBE}"/>
              </a:ext>
            </a:extLst>
          </p:cNvPr>
          <p:cNvSpPr>
            <a:spLocks noGrp="1"/>
          </p:cNvSpPr>
          <p:nvPr>
            <p:ph type="title"/>
          </p:nvPr>
        </p:nvSpPr>
        <p:spPr/>
        <p:txBody>
          <a:bodyPr/>
          <a:lstStyle/>
          <a:p>
            <a:r>
              <a:rPr lang="en-US" dirty="0"/>
              <a:t>Denial summary</a:t>
            </a:r>
          </a:p>
        </p:txBody>
      </p:sp>
      <p:sp>
        <p:nvSpPr>
          <p:cNvPr id="15" name="Content Placeholder 14">
            <a:extLst>
              <a:ext uri="{FF2B5EF4-FFF2-40B4-BE49-F238E27FC236}">
                <a16:creationId xmlns:a16="http://schemas.microsoft.com/office/drawing/2014/main" id="{3366EE2F-78AA-4D4B-BB39-650A0ECF748A}"/>
              </a:ext>
            </a:extLst>
          </p:cNvPr>
          <p:cNvSpPr>
            <a:spLocks noGrp="1"/>
          </p:cNvSpPr>
          <p:nvPr>
            <p:ph idx="10"/>
          </p:nvPr>
        </p:nvSpPr>
        <p:spPr/>
        <p:txBody>
          <a:bodyPr>
            <a:normAutofit/>
          </a:bodyPr>
          <a:lstStyle/>
          <a:p>
            <a:r>
              <a:rPr lang="en-US" sz="2130" dirty="0"/>
              <a:t>Drill into specific denial categories to determine root cause and remedy</a:t>
            </a:r>
          </a:p>
          <a:p>
            <a:endParaRPr lang="en-US" sz="2130" dirty="0"/>
          </a:p>
        </p:txBody>
      </p:sp>
      <p:grpSp>
        <p:nvGrpSpPr>
          <p:cNvPr id="7" name="Group 6">
            <a:extLst>
              <a:ext uri="{FF2B5EF4-FFF2-40B4-BE49-F238E27FC236}">
                <a16:creationId xmlns:a16="http://schemas.microsoft.com/office/drawing/2014/main" id="{D8289AB2-9196-4C4F-9B4A-8A73E70FFD86}"/>
              </a:ext>
            </a:extLst>
          </p:cNvPr>
          <p:cNvGrpSpPr>
            <a:grpSpLocks noChangeAspect="1"/>
          </p:cNvGrpSpPr>
          <p:nvPr/>
        </p:nvGrpSpPr>
        <p:grpSpPr>
          <a:xfrm>
            <a:off x="4936891" y="117934"/>
            <a:ext cx="6067807" cy="6622129"/>
            <a:chOff x="4419600" y="672634"/>
            <a:chExt cx="3974434" cy="4337516"/>
          </a:xfrm>
        </p:grpSpPr>
        <p:pic>
          <p:nvPicPr>
            <p:cNvPr id="8" name="Picture 7">
              <a:extLst>
                <a:ext uri="{FF2B5EF4-FFF2-40B4-BE49-F238E27FC236}">
                  <a16:creationId xmlns:a16="http://schemas.microsoft.com/office/drawing/2014/main" id="{DF42894A-627F-4ED7-B39E-032344962186}"/>
                </a:ext>
              </a:extLst>
            </p:cNvPr>
            <p:cNvPicPr>
              <a:picLocks noChangeAspect="1"/>
            </p:cNvPicPr>
            <p:nvPr/>
          </p:nvPicPr>
          <p:blipFill>
            <a:blip r:embed="rId3"/>
            <a:stretch>
              <a:fillRect/>
            </a:stretch>
          </p:blipFill>
          <p:spPr>
            <a:xfrm>
              <a:off x="4587962" y="1611450"/>
              <a:ext cx="3659889" cy="1036500"/>
            </a:xfrm>
            <a:prstGeom prst="rect">
              <a:avLst/>
            </a:prstGeom>
            <a:effectLst>
              <a:softEdge rad="31750"/>
            </a:effectLst>
          </p:spPr>
        </p:pic>
        <p:pic>
          <p:nvPicPr>
            <p:cNvPr id="9" name="Picture 8">
              <a:extLst>
                <a:ext uri="{FF2B5EF4-FFF2-40B4-BE49-F238E27FC236}">
                  <a16:creationId xmlns:a16="http://schemas.microsoft.com/office/drawing/2014/main" id="{629947C0-A17A-4104-B938-83FE49A63F19}"/>
                </a:ext>
              </a:extLst>
            </p:cNvPr>
            <p:cNvPicPr>
              <a:picLocks noChangeAspect="1"/>
            </p:cNvPicPr>
            <p:nvPr/>
          </p:nvPicPr>
          <p:blipFill>
            <a:blip r:embed="rId4"/>
            <a:stretch>
              <a:fillRect/>
            </a:stretch>
          </p:blipFill>
          <p:spPr>
            <a:xfrm>
              <a:off x="4419600" y="672634"/>
              <a:ext cx="3974434" cy="908516"/>
            </a:xfrm>
            <a:prstGeom prst="rect">
              <a:avLst/>
            </a:prstGeom>
            <a:effectLst>
              <a:softEdge rad="31750"/>
            </a:effectLst>
          </p:spPr>
        </p:pic>
        <p:pic>
          <p:nvPicPr>
            <p:cNvPr id="10" name="Picture 9">
              <a:extLst>
                <a:ext uri="{FF2B5EF4-FFF2-40B4-BE49-F238E27FC236}">
                  <a16:creationId xmlns:a16="http://schemas.microsoft.com/office/drawing/2014/main" id="{38D1ADF1-BC11-4EA8-9611-5FA967C996F0}"/>
                </a:ext>
              </a:extLst>
            </p:cNvPr>
            <p:cNvPicPr>
              <a:picLocks noChangeAspect="1"/>
            </p:cNvPicPr>
            <p:nvPr/>
          </p:nvPicPr>
          <p:blipFill>
            <a:blip r:embed="rId5"/>
            <a:stretch>
              <a:fillRect/>
            </a:stretch>
          </p:blipFill>
          <p:spPr>
            <a:xfrm>
              <a:off x="4587966" y="2660451"/>
              <a:ext cx="3659886" cy="1130499"/>
            </a:xfrm>
            <a:prstGeom prst="rect">
              <a:avLst/>
            </a:prstGeom>
            <a:effectLst>
              <a:softEdge rad="31750"/>
            </a:effectLst>
          </p:spPr>
        </p:pic>
        <p:pic>
          <p:nvPicPr>
            <p:cNvPr id="11" name="Picture 10">
              <a:extLst>
                <a:ext uri="{FF2B5EF4-FFF2-40B4-BE49-F238E27FC236}">
                  <a16:creationId xmlns:a16="http://schemas.microsoft.com/office/drawing/2014/main" id="{9B8AC157-BDDC-4F68-8463-0B821EEAAD2F}"/>
                </a:ext>
              </a:extLst>
            </p:cNvPr>
            <p:cNvPicPr>
              <a:picLocks noChangeAspect="1"/>
            </p:cNvPicPr>
            <p:nvPr/>
          </p:nvPicPr>
          <p:blipFill>
            <a:blip r:embed="rId6"/>
            <a:stretch>
              <a:fillRect/>
            </a:stretch>
          </p:blipFill>
          <p:spPr>
            <a:xfrm>
              <a:off x="4587964" y="3874323"/>
              <a:ext cx="3659887" cy="1135827"/>
            </a:xfrm>
            <a:prstGeom prst="rect">
              <a:avLst/>
            </a:prstGeom>
            <a:effectLst>
              <a:softEdge rad="31750"/>
            </a:effectLst>
          </p:spPr>
        </p:pic>
      </p:grpSp>
      <p:grpSp>
        <p:nvGrpSpPr>
          <p:cNvPr id="5" name="Group 4">
            <a:extLst>
              <a:ext uri="{FF2B5EF4-FFF2-40B4-BE49-F238E27FC236}">
                <a16:creationId xmlns:a16="http://schemas.microsoft.com/office/drawing/2014/main" id="{AFFE2702-5BC4-4B6C-B931-F55C2D49B97D}"/>
              </a:ext>
            </a:extLst>
          </p:cNvPr>
          <p:cNvGrpSpPr>
            <a:grpSpLocks noChangeAspect="1"/>
          </p:cNvGrpSpPr>
          <p:nvPr/>
        </p:nvGrpSpPr>
        <p:grpSpPr>
          <a:xfrm>
            <a:off x="4192965" y="1008625"/>
            <a:ext cx="7589520" cy="4493709"/>
            <a:chOff x="-1211598" y="1012588"/>
            <a:chExt cx="5587588" cy="3308379"/>
          </a:xfrm>
        </p:grpSpPr>
        <p:pic>
          <p:nvPicPr>
            <p:cNvPr id="13" name="Picture 12">
              <a:extLst>
                <a:ext uri="{FF2B5EF4-FFF2-40B4-BE49-F238E27FC236}">
                  <a16:creationId xmlns:a16="http://schemas.microsoft.com/office/drawing/2014/main" id="{BAA5770E-57E0-4177-B417-AB81E1F7CFEC}"/>
                </a:ext>
              </a:extLst>
            </p:cNvPr>
            <p:cNvPicPr>
              <a:picLocks noChangeAspect="1"/>
            </p:cNvPicPr>
            <p:nvPr/>
          </p:nvPicPr>
          <p:blipFill>
            <a:blip r:embed="rId3"/>
            <a:stretch>
              <a:fillRect/>
            </a:stretch>
          </p:blipFill>
          <p:spPr>
            <a:xfrm>
              <a:off x="-1211598" y="1012588"/>
              <a:ext cx="5587588" cy="1582435"/>
            </a:xfrm>
            <a:prstGeom prst="rect">
              <a:avLst/>
            </a:prstGeom>
            <a:effectLst>
              <a:softEdge rad="31750"/>
            </a:effectLst>
          </p:spPr>
        </p:pic>
        <p:pic>
          <p:nvPicPr>
            <p:cNvPr id="14" name="Picture 13">
              <a:extLst>
                <a:ext uri="{FF2B5EF4-FFF2-40B4-BE49-F238E27FC236}">
                  <a16:creationId xmlns:a16="http://schemas.microsoft.com/office/drawing/2014/main" id="{B7723089-7D53-4CC6-B3E0-168A2CAA10FA}"/>
                </a:ext>
              </a:extLst>
            </p:cNvPr>
            <p:cNvPicPr>
              <a:picLocks noChangeAspect="1"/>
            </p:cNvPicPr>
            <p:nvPr/>
          </p:nvPicPr>
          <p:blipFill>
            <a:blip r:embed="rId5"/>
            <a:stretch>
              <a:fillRect/>
            </a:stretch>
          </p:blipFill>
          <p:spPr>
            <a:xfrm>
              <a:off x="-1211594" y="2595023"/>
              <a:ext cx="5587584" cy="1725944"/>
            </a:xfrm>
            <a:prstGeom prst="rect">
              <a:avLst/>
            </a:prstGeom>
            <a:effectLst>
              <a:softEdge rad="31750"/>
            </a:effectLst>
          </p:spPr>
        </p:pic>
      </p:grpSp>
    </p:spTree>
    <p:extLst>
      <p:ext uri="{BB962C8B-B14F-4D97-AF65-F5344CB8AC3E}">
        <p14:creationId xmlns:p14="http://schemas.microsoft.com/office/powerpoint/2010/main" val="5790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denials</a:t>
            </a:r>
          </a:p>
        </p:txBody>
      </p:sp>
      <p:sp>
        <p:nvSpPr>
          <p:cNvPr id="3" name="Text Placeholder 2">
            <a:extLst>
              <a:ext uri="{FF2B5EF4-FFF2-40B4-BE49-F238E27FC236}">
                <a16:creationId xmlns:a16="http://schemas.microsoft.com/office/drawing/2014/main" id="{20C2157F-AE5D-4E97-93D5-371671D36A24}"/>
              </a:ext>
            </a:extLst>
          </p:cNvPr>
          <p:cNvSpPr>
            <a:spLocks noGrp="1"/>
          </p:cNvSpPr>
          <p:nvPr>
            <p:ph type="body" sz="quarter" idx="10"/>
          </p:nvPr>
        </p:nvSpPr>
        <p:spPr/>
        <p:txBody>
          <a:bodyPr/>
          <a:lstStyle/>
          <a:p>
            <a:r>
              <a:rPr lang="en-US" dirty="0"/>
              <a:t>Why it matters</a:t>
            </a:r>
          </a:p>
        </p:txBody>
      </p:sp>
      <p:sp>
        <p:nvSpPr>
          <p:cNvPr id="4" name="Oval 3"/>
          <p:cNvSpPr/>
          <p:nvPr/>
        </p:nvSpPr>
        <p:spPr>
          <a:xfrm>
            <a:off x="1155542" y="1618830"/>
            <a:ext cx="2254650" cy="2254650"/>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defRPr/>
            </a:pPr>
            <a:endParaRPr lang="en-US" sz="3197" dirty="0">
              <a:solidFill>
                <a:srgbClr val="000000"/>
              </a:solidFill>
              <a:latin typeface="Tw Cen MT" panose="020B0602020104020603"/>
            </a:endParaRPr>
          </a:p>
        </p:txBody>
      </p:sp>
      <p:sp>
        <p:nvSpPr>
          <p:cNvPr id="5" name="Oval 4"/>
          <p:cNvSpPr/>
          <p:nvPr/>
        </p:nvSpPr>
        <p:spPr>
          <a:xfrm>
            <a:off x="3062110" y="1618830"/>
            <a:ext cx="2254650" cy="2254650"/>
          </a:xfrm>
          <a:prstGeom prst="ellipse">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defRPr/>
            </a:pPr>
            <a:endParaRPr lang="en-US" sz="3197" dirty="0">
              <a:solidFill>
                <a:srgbClr val="000000"/>
              </a:solidFill>
              <a:latin typeface="Tw Cen MT" panose="020B0602020104020603"/>
            </a:endParaRPr>
          </a:p>
        </p:txBody>
      </p:sp>
      <p:sp>
        <p:nvSpPr>
          <p:cNvPr id="6" name="Oval 5"/>
          <p:cNvSpPr/>
          <p:nvPr/>
        </p:nvSpPr>
        <p:spPr>
          <a:xfrm>
            <a:off x="6875246" y="1618830"/>
            <a:ext cx="2254650" cy="2254650"/>
          </a:xfrm>
          <a:prstGeom prst="ellipse">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defRPr/>
            </a:pPr>
            <a:endParaRPr lang="en-US" sz="3197" dirty="0">
              <a:solidFill>
                <a:srgbClr val="000000"/>
              </a:solidFill>
              <a:latin typeface="Tw Cen MT" panose="020B0602020104020603"/>
            </a:endParaRPr>
          </a:p>
        </p:txBody>
      </p:sp>
      <p:sp>
        <p:nvSpPr>
          <p:cNvPr id="7" name="Oval 6"/>
          <p:cNvSpPr/>
          <p:nvPr/>
        </p:nvSpPr>
        <p:spPr>
          <a:xfrm>
            <a:off x="4968678" y="1618830"/>
            <a:ext cx="2254650" cy="2254650"/>
          </a:xfrm>
          <a:prstGeom prst="ellips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defRPr/>
            </a:pPr>
            <a:endParaRPr lang="en-US" sz="3197" dirty="0">
              <a:solidFill>
                <a:srgbClr val="000000"/>
              </a:solidFill>
              <a:latin typeface="Tw Cen MT" panose="020B0602020104020603"/>
            </a:endParaRPr>
          </a:p>
        </p:txBody>
      </p:sp>
      <p:sp>
        <p:nvSpPr>
          <p:cNvPr id="8" name="Oval 7"/>
          <p:cNvSpPr/>
          <p:nvPr/>
        </p:nvSpPr>
        <p:spPr>
          <a:xfrm>
            <a:off x="8781815" y="1618830"/>
            <a:ext cx="2254650" cy="2254650"/>
          </a:xfrm>
          <a:prstGeom prst="ellipse">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defRPr/>
            </a:pPr>
            <a:endParaRPr lang="en-US" sz="3197" dirty="0">
              <a:solidFill>
                <a:srgbClr val="000000"/>
              </a:solidFill>
              <a:latin typeface="Tw Cen MT" panose="020B0602020104020603"/>
            </a:endParaRPr>
          </a:p>
        </p:txBody>
      </p:sp>
      <p:sp>
        <p:nvSpPr>
          <p:cNvPr id="30" name="Rectangle 29"/>
          <p:cNvSpPr/>
          <p:nvPr/>
        </p:nvSpPr>
        <p:spPr>
          <a:xfrm>
            <a:off x="1465552" y="1983573"/>
            <a:ext cx="1643510" cy="1495025"/>
          </a:xfrm>
          <a:prstGeom prst="rect">
            <a:avLst/>
          </a:prstGeom>
        </p:spPr>
        <p:txBody>
          <a:bodyPr wrap="square">
            <a:spAutoFit/>
          </a:bodyPr>
          <a:lstStyle/>
          <a:p>
            <a:pPr algn="ctr" defTabSz="609036">
              <a:lnSpc>
                <a:spcPct val="95000"/>
              </a:lnSpc>
            </a:pPr>
            <a:r>
              <a:rPr lang="en-US" sz="1599" b="1" dirty="0">
                <a:solidFill>
                  <a:srgbClr val="009FDB"/>
                </a:solidFill>
                <a:latin typeface="Tw Cen MT" panose="020B0602020104020603"/>
              </a:rPr>
              <a:t>30% </a:t>
            </a:r>
            <a:r>
              <a:rPr lang="en-US" sz="1599" dirty="0">
                <a:solidFill>
                  <a:srgbClr val="000000"/>
                </a:solidFill>
                <a:latin typeface="Tw Cen MT" panose="020B0602020104020603"/>
              </a:rPr>
              <a:t>of claims submitted for the first time are denied or rejected for various reasons</a:t>
            </a:r>
          </a:p>
        </p:txBody>
      </p:sp>
      <p:sp>
        <p:nvSpPr>
          <p:cNvPr id="38" name="Rectangle 37"/>
          <p:cNvSpPr/>
          <p:nvPr/>
        </p:nvSpPr>
        <p:spPr>
          <a:xfrm>
            <a:off x="3385481" y="1983574"/>
            <a:ext cx="1607905" cy="1495025"/>
          </a:xfrm>
          <a:prstGeom prst="rect">
            <a:avLst/>
          </a:prstGeom>
        </p:spPr>
        <p:txBody>
          <a:bodyPr wrap="square">
            <a:spAutoFit/>
          </a:bodyPr>
          <a:lstStyle/>
          <a:p>
            <a:pPr algn="ctr" defTabSz="609036">
              <a:lnSpc>
                <a:spcPct val="95000"/>
              </a:lnSpc>
            </a:pPr>
            <a:r>
              <a:rPr lang="en-US" sz="1599" b="1" dirty="0">
                <a:solidFill>
                  <a:srgbClr val="009FDB"/>
                </a:solidFill>
                <a:latin typeface="Tw Cen MT" panose="020B0602020104020603"/>
              </a:rPr>
              <a:t>50–65%</a:t>
            </a:r>
            <a:r>
              <a:rPr lang="en-US" sz="1599" dirty="0">
                <a:solidFill>
                  <a:srgbClr val="000000"/>
                </a:solidFill>
                <a:latin typeface="Tw Cen MT" panose="020B0602020104020603"/>
              </a:rPr>
              <a:t> of denied claims are never worked due to lack of time or knowledge</a:t>
            </a:r>
          </a:p>
        </p:txBody>
      </p:sp>
      <p:sp>
        <p:nvSpPr>
          <p:cNvPr id="39" name="Rectangle 38"/>
          <p:cNvSpPr/>
          <p:nvPr/>
        </p:nvSpPr>
        <p:spPr>
          <a:xfrm>
            <a:off x="5495278" y="2334113"/>
            <a:ext cx="1259824" cy="793679"/>
          </a:xfrm>
          <a:prstGeom prst="rect">
            <a:avLst/>
          </a:prstGeom>
        </p:spPr>
        <p:txBody>
          <a:bodyPr wrap="square">
            <a:spAutoFit/>
          </a:bodyPr>
          <a:lstStyle/>
          <a:p>
            <a:pPr algn="ctr" defTabSz="609036">
              <a:lnSpc>
                <a:spcPct val="95000"/>
              </a:lnSpc>
            </a:pPr>
            <a:r>
              <a:rPr lang="en-US" sz="1599" b="1" dirty="0">
                <a:solidFill>
                  <a:srgbClr val="009FDB"/>
                </a:solidFill>
                <a:latin typeface="Tw Cen MT" panose="020B0602020104020603"/>
              </a:rPr>
              <a:t>90% </a:t>
            </a:r>
            <a:r>
              <a:rPr lang="en-US" sz="1599" dirty="0">
                <a:solidFill>
                  <a:srgbClr val="000000"/>
                </a:solidFill>
                <a:latin typeface="Tw Cen MT" panose="020B0602020104020603"/>
              </a:rPr>
              <a:t>of denials are preventable</a:t>
            </a:r>
          </a:p>
        </p:txBody>
      </p:sp>
      <p:sp>
        <p:nvSpPr>
          <p:cNvPr id="40" name="Rectangle 39"/>
          <p:cNvSpPr/>
          <p:nvPr/>
        </p:nvSpPr>
        <p:spPr>
          <a:xfrm>
            <a:off x="7198617" y="2217265"/>
            <a:ext cx="1607905" cy="1027461"/>
          </a:xfrm>
          <a:prstGeom prst="rect">
            <a:avLst/>
          </a:prstGeom>
        </p:spPr>
        <p:txBody>
          <a:bodyPr wrap="square">
            <a:spAutoFit/>
          </a:bodyPr>
          <a:lstStyle/>
          <a:p>
            <a:pPr algn="ctr" defTabSz="609036">
              <a:lnSpc>
                <a:spcPct val="95000"/>
              </a:lnSpc>
            </a:pPr>
            <a:r>
              <a:rPr lang="en-US" sz="1599" dirty="0">
                <a:solidFill>
                  <a:srgbClr val="000000"/>
                </a:solidFill>
                <a:latin typeface="Tw Cen MT" panose="020B0602020104020603"/>
              </a:rPr>
              <a:t>More than </a:t>
            </a:r>
            <a:r>
              <a:rPr lang="en-US" sz="1599" b="1" dirty="0">
                <a:solidFill>
                  <a:srgbClr val="009FDB"/>
                </a:solidFill>
                <a:latin typeface="Tw Cen MT" panose="020B0602020104020603"/>
              </a:rPr>
              <a:t>70%</a:t>
            </a:r>
            <a:r>
              <a:rPr lang="en-US" sz="1599" dirty="0">
                <a:solidFill>
                  <a:srgbClr val="000000"/>
                </a:solidFill>
                <a:latin typeface="Tw Cen MT" panose="020B0602020104020603"/>
              </a:rPr>
              <a:t> of denied claims can be overturned </a:t>
            </a:r>
          </a:p>
        </p:txBody>
      </p:sp>
      <p:sp>
        <p:nvSpPr>
          <p:cNvPr id="42" name="Rectangle 41"/>
          <p:cNvSpPr/>
          <p:nvPr/>
        </p:nvSpPr>
        <p:spPr>
          <a:xfrm>
            <a:off x="9105186" y="2334112"/>
            <a:ext cx="1607905" cy="793679"/>
          </a:xfrm>
          <a:prstGeom prst="rect">
            <a:avLst/>
          </a:prstGeom>
        </p:spPr>
        <p:txBody>
          <a:bodyPr wrap="square">
            <a:spAutoFit/>
          </a:bodyPr>
          <a:lstStyle/>
          <a:p>
            <a:pPr algn="ctr" defTabSz="609036">
              <a:lnSpc>
                <a:spcPct val="95000"/>
              </a:lnSpc>
            </a:pPr>
            <a:r>
              <a:rPr lang="en-US" sz="1599" dirty="0">
                <a:solidFill>
                  <a:srgbClr val="000000"/>
                </a:solidFill>
                <a:latin typeface="Tw Cen MT" panose="020B0602020104020603"/>
              </a:rPr>
              <a:t>It costs around </a:t>
            </a:r>
            <a:r>
              <a:rPr lang="en-US" sz="1599" b="1" dirty="0">
                <a:solidFill>
                  <a:srgbClr val="009FDB"/>
                </a:solidFill>
                <a:latin typeface="Tw Cen MT" panose="020B0602020104020603"/>
              </a:rPr>
              <a:t>$25 </a:t>
            </a:r>
            <a:r>
              <a:rPr lang="en-US" sz="1599" dirty="0">
                <a:solidFill>
                  <a:srgbClr val="000000"/>
                </a:solidFill>
                <a:latin typeface="Tw Cen MT" panose="020B0602020104020603"/>
              </a:rPr>
              <a:t>to appeal a claim</a:t>
            </a:r>
          </a:p>
        </p:txBody>
      </p:sp>
      <p:sp>
        <p:nvSpPr>
          <p:cNvPr id="27" name="TextBox 26">
            <a:extLst>
              <a:ext uri="{FF2B5EF4-FFF2-40B4-BE49-F238E27FC236}">
                <a16:creationId xmlns:a16="http://schemas.microsoft.com/office/drawing/2014/main" id="{195A96EB-19EA-43B9-A090-691B23A9369C}"/>
              </a:ext>
            </a:extLst>
          </p:cNvPr>
          <p:cNvSpPr txBox="1"/>
          <p:nvPr/>
        </p:nvSpPr>
        <p:spPr>
          <a:xfrm>
            <a:off x="1465551" y="4104323"/>
            <a:ext cx="1306768" cy="461345"/>
          </a:xfrm>
          <a:prstGeom prst="rect">
            <a:avLst/>
          </a:prstGeom>
          <a:noFill/>
        </p:spPr>
        <p:txBody>
          <a:bodyPr wrap="none" rtlCol="0">
            <a:spAutoFit/>
          </a:bodyPr>
          <a:lstStyle/>
          <a:p>
            <a:pPr defTabSz="609036"/>
            <a:r>
              <a:rPr lang="en-US" sz="2398" dirty="0">
                <a:solidFill>
                  <a:srgbClr val="009FDB"/>
                </a:solidFill>
                <a:latin typeface="Tw Cen MT" panose="020B0602020104020603"/>
              </a:rPr>
              <a:t>Example:</a:t>
            </a:r>
          </a:p>
        </p:txBody>
      </p:sp>
      <p:cxnSp>
        <p:nvCxnSpPr>
          <p:cNvPr id="10" name="Straight Connector 9">
            <a:extLst>
              <a:ext uri="{FF2B5EF4-FFF2-40B4-BE49-F238E27FC236}">
                <a16:creationId xmlns:a16="http://schemas.microsoft.com/office/drawing/2014/main" id="{9794E759-880C-4695-87A5-DCA6F1796219}"/>
              </a:ext>
            </a:extLst>
          </p:cNvPr>
          <p:cNvCxnSpPr/>
          <p:nvPr/>
        </p:nvCxnSpPr>
        <p:spPr>
          <a:xfrm>
            <a:off x="854922" y="4104323"/>
            <a:ext cx="10482156"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1" name="Content Placeholder 4">
            <a:extLst>
              <a:ext uri="{FF2B5EF4-FFF2-40B4-BE49-F238E27FC236}">
                <a16:creationId xmlns:a16="http://schemas.microsoft.com/office/drawing/2014/main" id="{746D001C-A1A5-4D2A-BEBF-CD4B88055779}"/>
              </a:ext>
            </a:extLst>
          </p:cNvPr>
          <p:cNvGraphicFramePr>
            <a:graphicFrameLocks/>
          </p:cNvGraphicFramePr>
          <p:nvPr/>
        </p:nvGraphicFramePr>
        <p:xfrm>
          <a:off x="1155541" y="4719486"/>
          <a:ext cx="3654217" cy="1461688"/>
        </p:xfrm>
        <a:graphic>
          <a:graphicData uri="http://schemas.openxmlformats.org/drawingml/2006/table">
            <a:tbl>
              <a:tblPr firstRow="1" bandRow="1">
                <a:tableStyleId>{5FD0F851-EC5A-4D38-B0AD-8093EC10F338}</a:tableStyleId>
              </a:tblPr>
              <a:tblGrid>
                <a:gridCol w="2452789">
                  <a:extLst>
                    <a:ext uri="{9D8B030D-6E8A-4147-A177-3AD203B41FA5}">
                      <a16:colId xmlns:a16="http://schemas.microsoft.com/office/drawing/2014/main" val="1160004227"/>
                    </a:ext>
                  </a:extLst>
                </a:gridCol>
                <a:gridCol w="1201428">
                  <a:extLst>
                    <a:ext uri="{9D8B030D-6E8A-4147-A177-3AD203B41FA5}">
                      <a16:colId xmlns:a16="http://schemas.microsoft.com/office/drawing/2014/main" val="1557959072"/>
                    </a:ext>
                  </a:extLst>
                </a:gridCol>
              </a:tblGrid>
              <a:tr h="365422">
                <a:tc>
                  <a:txBody>
                    <a:bodyPr/>
                    <a:lstStyle/>
                    <a:p>
                      <a:pPr algn="l">
                        <a:lnSpc>
                          <a:spcPts val="1500"/>
                        </a:lnSpc>
                      </a:pPr>
                      <a:r>
                        <a:rPr lang="en-US" sz="1600" b="0" dirty="0">
                          <a:solidFill>
                            <a:schemeClr val="tx1"/>
                          </a:solidFill>
                          <a:latin typeface="+mn-lt"/>
                        </a:rPr>
                        <a:t>Avg/Claims per Month</a:t>
                      </a:r>
                    </a:p>
                  </a:txBody>
                  <a:tcPr marL="121807" marR="182711" marT="60904" marB="60904"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ts val="1500"/>
                        </a:lnSpc>
                        <a:spcBef>
                          <a:spcPts val="0"/>
                        </a:spcBef>
                        <a:spcAft>
                          <a:spcPts val="0"/>
                        </a:spcAft>
                        <a:buClrTx/>
                        <a:buSzTx/>
                        <a:buFontTx/>
                        <a:buNone/>
                        <a:tabLst/>
                        <a:defRPr/>
                      </a:pPr>
                      <a:r>
                        <a:rPr lang="en-US" sz="1600" b="0" dirty="0">
                          <a:solidFill>
                            <a:schemeClr val="tx1"/>
                          </a:solidFill>
                          <a:latin typeface="+mn-lt"/>
                        </a:rPr>
                        <a:t>6,000</a:t>
                      </a:r>
                      <a:endParaRPr lang="en-US" sz="1600" b="0" i="1" dirty="0">
                        <a:solidFill>
                          <a:schemeClr val="tx1"/>
                        </a:solidFill>
                        <a:latin typeface="+mn-lt"/>
                      </a:endParaRPr>
                    </a:p>
                  </a:txBody>
                  <a:tcPr marL="121807" marR="182711" marT="60904" marB="60904"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8156424"/>
                  </a:ext>
                </a:extLst>
              </a:tr>
              <a:tr h="36542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600" b="0" dirty="0">
                          <a:solidFill>
                            <a:schemeClr val="tx1"/>
                          </a:solidFill>
                          <a:latin typeface="+mn-lt"/>
                        </a:rPr>
                        <a:t>Denial Rate</a:t>
                      </a:r>
                      <a:endParaRPr lang="en-US" sz="1600" b="0" dirty="0">
                        <a:latin typeface="+mn-lt"/>
                      </a:endParaRPr>
                    </a:p>
                  </a:txBody>
                  <a:tcPr marL="121807" marR="182711" marT="60904" marB="60904"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ts val="1500"/>
                        </a:lnSpc>
                        <a:spcBef>
                          <a:spcPts val="0"/>
                        </a:spcBef>
                        <a:spcAft>
                          <a:spcPts val="0"/>
                        </a:spcAft>
                        <a:buClrTx/>
                        <a:buSzTx/>
                        <a:buFontTx/>
                        <a:buNone/>
                        <a:tabLst/>
                        <a:defRPr/>
                      </a:pPr>
                      <a:r>
                        <a:rPr lang="en-US" sz="1600" b="0" i="0" dirty="0">
                          <a:solidFill>
                            <a:schemeClr val="tx1"/>
                          </a:solidFill>
                          <a:latin typeface="+mn-lt"/>
                        </a:rPr>
                        <a:t>16%</a:t>
                      </a:r>
                    </a:p>
                  </a:txBody>
                  <a:tcPr marL="121807" marR="182711" marT="60904" marB="60904"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40545501"/>
                  </a:ext>
                </a:extLst>
              </a:tr>
              <a:tr h="365422">
                <a:tc>
                  <a:txBody>
                    <a:bodyPr/>
                    <a:lstStyle/>
                    <a:p>
                      <a:pPr algn="l">
                        <a:lnSpc>
                          <a:spcPts val="1500"/>
                        </a:lnSpc>
                      </a:pPr>
                      <a:r>
                        <a:rPr lang="en-US" sz="1600" b="0" dirty="0">
                          <a:solidFill>
                            <a:schemeClr val="tx1"/>
                          </a:solidFill>
                          <a:latin typeface="+mn-lt"/>
                        </a:rPr>
                        <a:t>Revenue/Claim</a:t>
                      </a:r>
                    </a:p>
                  </a:txBody>
                  <a:tcPr marL="121807" marR="182711" marT="60904" marB="6090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ts val="1500"/>
                        </a:lnSpc>
                        <a:spcBef>
                          <a:spcPts val="0"/>
                        </a:spcBef>
                        <a:spcAft>
                          <a:spcPts val="0"/>
                        </a:spcAft>
                        <a:buClrTx/>
                        <a:buSzTx/>
                        <a:buFontTx/>
                        <a:buNone/>
                        <a:tabLst/>
                        <a:defRPr/>
                      </a:pPr>
                      <a:r>
                        <a:rPr lang="en-US" sz="1600" b="0" dirty="0">
                          <a:solidFill>
                            <a:schemeClr val="tx1"/>
                          </a:solidFill>
                          <a:latin typeface="+mn-lt"/>
                        </a:rPr>
                        <a:t>$93.81</a:t>
                      </a:r>
                      <a:endParaRPr lang="en-US" sz="1600" b="0" i="1" dirty="0">
                        <a:solidFill>
                          <a:schemeClr val="tx1"/>
                        </a:solidFill>
                        <a:latin typeface="+mn-lt"/>
                      </a:endParaRPr>
                    </a:p>
                  </a:txBody>
                  <a:tcPr marL="121807" marR="182711" marT="60904" marB="6090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8589261"/>
                  </a:ext>
                </a:extLst>
              </a:tr>
              <a:tr h="365422">
                <a:tc>
                  <a:txBody>
                    <a:bodyPr/>
                    <a:lstStyle/>
                    <a:p>
                      <a:pPr algn="l">
                        <a:lnSpc>
                          <a:spcPts val="1500"/>
                        </a:lnSpc>
                      </a:pPr>
                      <a:r>
                        <a:rPr lang="en-US" sz="1600" b="0" dirty="0">
                          <a:solidFill>
                            <a:schemeClr val="tx1"/>
                          </a:solidFill>
                          <a:latin typeface="+mn-lt"/>
                        </a:rPr>
                        <a:t>Denied Claims</a:t>
                      </a:r>
                      <a:endParaRPr lang="en-US" sz="1600" b="0" dirty="0">
                        <a:solidFill>
                          <a:schemeClr val="bg1"/>
                        </a:solidFill>
                        <a:latin typeface="+mn-lt"/>
                      </a:endParaRPr>
                    </a:p>
                  </a:txBody>
                  <a:tcPr marL="121807" marR="182711" marT="60904" marB="60904"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ts val="1500"/>
                        </a:lnSpc>
                        <a:spcBef>
                          <a:spcPts val="0"/>
                        </a:spcBef>
                        <a:spcAft>
                          <a:spcPts val="0"/>
                        </a:spcAft>
                        <a:buClrTx/>
                        <a:buSzTx/>
                        <a:buFontTx/>
                        <a:buNone/>
                        <a:tabLst/>
                        <a:defRPr/>
                      </a:pPr>
                      <a:r>
                        <a:rPr lang="en-US" sz="1600" b="0" dirty="0">
                          <a:solidFill>
                            <a:schemeClr val="tx1"/>
                          </a:solidFill>
                          <a:latin typeface="+mn-lt"/>
                        </a:rPr>
                        <a:t>960</a:t>
                      </a:r>
                      <a:endParaRPr lang="en-US" sz="1600" b="0" i="1" dirty="0">
                        <a:solidFill>
                          <a:schemeClr val="tx1"/>
                        </a:solidFill>
                        <a:latin typeface="+mn-lt"/>
                      </a:endParaRPr>
                    </a:p>
                  </a:txBody>
                  <a:tcPr marL="121807" marR="182711" marT="60904" marB="60904"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554198"/>
                  </a:ext>
                </a:extLst>
              </a:tr>
            </a:tbl>
          </a:graphicData>
        </a:graphic>
      </p:graphicFrame>
      <p:graphicFrame>
        <p:nvGraphicFramePr>
          <p:cNvPr id="33" name="Content Placeholder 4">
            <a:extLst>
              <a:ext uri="{FF2B5EF4-FFF2-40B4-BE49-F238E27FC236}">
                <a16:creationId xmlns:a16="http://schemas.microsoft.com/office/drawing/2014/main" id="{D48DAD9A-E044-4448-801E-50AA0D0462CA}"/>
              </a:ext>
            </a:extLst>
          </p:cNvPr>
          <p:cNvGraphicFramePr>
            <a:graphicFrameLocks/>
          </p:cNvGraphicFramePr>
          <p:nvPr>
            <p:extLst>
              <p:ext uri="{D42A27DB-BD31-4B8C-83A1-F6EECF244321}">
                <p14:modId xmlns:p14="http://schemas.microsoft.com/office/powerpoint/2010/main" val="948692538"/>
              </p:ext>
            </p:extLst>
          </p:nvPr>
        </p:nvGraphicFramePr>
        <p:xfrm>
          <a:off x="5316759" y="4302647"/>
          <a:ext cx="5115903" cy="2437728"/>
        </p:xfrm>
        <a:graphic>
          <a:graphicData uri="http://schemas.openxmlformats.org/drawingml/2006/table">
            <a:tbl>
              <a:tblPr firstRow="1" bandRow="1">
                <a:tableStyleId>{5FD0F851-EC5A-4D38-B0AD-8093EC10F338}</a:tableStyleId>
              </a:tblPr>
              <a:tblGrid>
                <a:gridCol w="3532409">
                  <a:extLst>
                    <a:ext uri="{9D8B030D-6E8A-4147-A177-3AD203B41FA5}">
                      <a16:colId xmlns:a16="http://schemas.microsoft.com/office/drawing/2014/main" val="1160004227"/>
                    </a:ext>
                  </a:extLst>
                </a:gridCol>
                <a:gridCol w="1583494">
                  <a:extLst>
                    <a:ext uri="{9D8B030D-6E8A-4147-A177-3AD203B41FA5}">
                      <a16:colId xmlns:a16="http://schemas.microsoft.com/office/drawing/2014/main" val="1557959072"/>
                    </a:ext>
                  </a:extLst>
                </a:gridCol>
              </a:tblGrid>
              <a:tr h="365422">
                <a:tc>
                  <a:txBody>
                    <a:bodyPr/>
                    <a:lstStyle/>
                    <a:p>
                      <a:pPr algn="l" fontAlgn="b"/>
                      <a:endParaRPr lang="en-US" sz="1600" b="0" i="0" u="none" strike="noStrike" dirty="0">
                        <a:solidFill>
                          <a:srgbClr val="000000"/>
                        </a:solidFill>
                        <a:effectLst/>
                        <a:latin typeface="Calibri" panose="020F0502020204030204" pitchFamily="34" charset="0"/>
                      </a:endParaRPr>
                    </a:p>
                  </a:txBody>
                  <a:tcPr marL="121807" marR="182711" marT="60904" marB="60904"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ts val="1500"/>
                        </a:lnSpc>
                        <a:spcBef>
                          <a:spcPts val="0"/>
                        </a:spcBef>
                        <a:spcAft>
                          <a:spcPts val="0"/>
                        </a:spcAft>
                        <a:buClrTx/>
                        <a:buSzTx/>
                        <a:buFontTx/>
                        <a:buNone/>
                        <a:tabLst/>
                        <a:defRPr/>
                      </a:pPr>
                      <a:r>
                        <a:rPr lang="en-US" sz="1600" b="1" i="0" dirty="0">
                          <a:solidFill>
                            <a:schemeClr val="tx1"/>
                          </a:solidFill>
                          <a:latin typeface="+mn-lt"/>
                        </a:rPr>
                        <a:t>Monthly</a:t>
                      </a:r>
                    </a:p>
                  </a:txBody>
                  <a:tcPr marL="121807" marR="182711" marT="60904" marB="60904"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37301800"/>
                  </a:ext>
                </a:extLst>
              </a:tr>
              <a:tr h="365422">
                <a:tc>
                  <a:txBody>
                    <a:bodyPr/>
                    <a:lstStyle/>
                    <a:p>
                      <a:pPr algn="l" fontAlgn="b"/>
                      <a:r>
                        <a:rPr lang="en-US" sz="1600" b="0" u="none" strike="noStrike" dirty="0">
                          <a:solidFill>
                            <a:srgbClr val="000000"/>
                          </a:solidFill>
                          <a:effectLst/>
                        </a:rPr>
                        <a:t>1. Estimated Denied Revenue (16%)</a:t>
                      </a:r>
                      <a:endParaRPr lang="en-US" sz="1600" b="0" i="0" u="none" strike="noStrike" dirty="0">
                        <a:solidFill>
                          <a:srgbClr val="000000"/>
                        </a:solidFill>
                        <a:effectLst/>
                        <a:latin typeface="Calibri" panose="020F0502020204030204" pitchFamily="34" charset="0"/>
                      </a:endParaRPr>
                    </a:p>
                  </a:txBody>
                  <a:tcPr marL="121807" marR="182711" marT="60904" marB="60904"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600" b="0" u="none" strike="noStrike" dirty="0">
                          <a:solidFill>
                            <a:srgbClr val="000000"/>
                          </a:solidFill>
                          <a:effectLst/>
                        </a:rPr>
                        <a:t>$90,057.60 </a:t>
                      </a:r>
                      <a:endParaRPr lang="en-US" sz="1600" b="0" i="0" u="none" strike="noStrike" dirty="0">
                        <a:solidFill>
                          <a:srgbClr val="000000"/>
                        </a:solidFill>
                        <a:effectLst/>
                        <a:latin typeface="Calibri" panose="020F0502020204030204" pitchFamily="34" charset="0"/>
                      </a:endParaRPr>
                    </a:p>
                  </a:txBody>
                  <a:tcPr marL="12688" marR="12688" marT="12688"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8156424"/>
                  </a:ext>
                </a:extLst>
              </a:tr>
              <a:tr h="365422">
                <a:tc>
                  <a:txBody>
                    <a:bodyPr/>
                    <a:lstStyle/>
                    <a:p>
                      <a:pPr algn="l" fontAlgn="b"/>
                      <a:r>
                        <a:rPr lang="en-US" sz="1600" b="0" u="none" strike="noStrike" dirty="0">
                          <a:solidFill>
                            <a:srgbClr val="000000"/>
                          </a:solidFill>
                          <a:effectLst/>
                        </a:rPr>
                        <a:t>2. Recovered Reimbursement (70%)</a:t>
                      </a:r>
                      <a:endParaRPr lang="en-US" sz="1600" b="0" i="0" u="none" strike="noStrike" dirty="0">
                        <a:solidFill>
                          <a:srgbClr val="000000"/>
                        </a:solidFill>
                        <a:effectLst/>
                        <a:latin typeface="Calibri" panose="020F0502020204030204" pitchFamily="34" charset="0"/>
                      </a:endParaRPr>
                    </a:p>
                  </a:txBody>
                  <a:tcPr marL="121807" marR="182711" marT="60904" marB="60904" anchor="ctr">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en-US" sz="1600" b="0" u="none" strike="noStrike" dirty="0">
                          <a:solidFill>
                            <a:srgbClr val="000000"/>
                          </a:solidFill>
                          <a:effectLst/>
                        </a:rPr>
                        <a:t>$63,040.32 </a:t>
                      </a:r>
                      <a:endParaRPr lang="en-US" sz="1600" b="0" i="0" u="none" strike="noStrike" dirty="0">
                        <a:solidFill>
                          <a:srgbClr val="000000"/>
                        </a:solidFill>
                        <a:effectLst/>
                        <a:latin typeface="Calibri" panose="020F0502020204030204" pitchFamily="34" charset="0"/>
                      </a:endParaRPr>
                    </a:p>
                  </a:txBody>
                  <a:tcPr marL="12688" marR="12688" marT="12688"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40545501"/>
                  </a:ext>
                </a:extLst>
              </a:tr>
              <a:tr h="365422">
                <a:tc>
                  <a:txBody>
                    <a:bodyPr/>
                    <a:lstStyle/>
                    <a:p>
                      <a:pPr algn="l" fontAlgn="b"/>
                      <a:r>
                        <a:rPr lang="en-US" sz="1600" b="0" u="none" strike="noStrike" dirty="0">
                          <a:solidFill>
                            <a:srgbClr val="000000"/>
                          </a:solidFill>
                          <a:effectLst/>
                        </a:rPr>
                        <a:t>3. Estimated Cost Impact ($25)</a:t>
                      </a:r>
                      <a:endParaRPr lang="en-US" sz="1600" b="0" i="0" u="none" strike="noStrike" dirty="0">
                        <a:solidFill>
                          <a:srgbClr val="000000"/>
                        </a:solidFill>
                        <a:effectLst/>
                        <a:latin typeface="Calibri" panose="020F0502020204030204" pitchFamily="34" charset="0"/>
                      </a:endParaRPr>
                    </a:p>
                  </a:txBody>
                  <a:tcPr marL="121807" marR="182711" marT="60904" marB="6090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u="none" strike="noStrike" dirty="0">
                          <a:solidFill>
                            <a:srgbClr val="000000"/>
                          </a:solidFill>
                          <a:effectLst/>
                        </a:rPr>
                        <a:t>$24,000.00 </a:t>
                      </a:r>
                      <a:endParaRPr lang="en-US" sz="1600" b="0" i="0" u="none" strike="noStrike" dirty="0">
                        <a:solidFill>
                          <a:srgbClr val="000000"/>
                        </a:solidFill>
                        <a:effectLst/>
                        <a:latin typeface="Calibri" panose="020F0502020204030204" pitchFamily="34" charset="0"/>
                      </a:endParaRPr>
                    </a:p>
                  </a:txBody>
                  <a:tcPr marL="12688" marR="12688" marT="12688"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8589261"/>
                  </a:ext>
                </a:extLst>
              </a:tr>
              <a:tr h="365422">
                <a:tc>
                  <a:txBody>
                    <a:bodyPr/>
                    <a:lstStyle/>
                    <a:p>
                      <a:pPr algn="l" fontAlgn="b"/>
                      <a:r>
                        <a:rPr lang="en-US" sz="1600" b="0" u="none" strike="noStrike" dirty="0">
                          <a:solidFill>
                            <a:srgbClr val="000000"/>
                          </a:solidFill>
                          <a:effectLst/>
                        </a:rPr>
                        <a:t>4. Estimated Net Denial Impact (1–2)+3</a:t>
                      </a:r>
                      <a:endParaRPr lang="en-US" sz="1600" b="0" i="0" u="none" strike="noStrike" dirty="0">
                        <a:solidFill>
                          <a:srgbClr val="000000"/>
                        </a:solidFill>
                        <a:effectLst/>
                        <a:latin typeface="Calibri" panose="020F0502020204030204" pitchFamily="34" charset="0"/>
                      </a:endParaRPr>
                    </a:p>
                  </a:txBody>
                  <a:tcPr marL="121807" marR="182711" marT="60904" marB="60904"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u="none" strike="noStrike" dirty="0">
                          <a:solidFill>
                            <a:srgbClr val="000000"/>
                          </a:solidFill>
                          <a:effectLst/>
                        </a:rPr>
                        <a:t>$51,017.28 </a:t>
                      </a:r>
                      <a:endParaRPr lang="en-US" sz="1600" b="0" i="0" u="none" strike="noStrike" dirty="0">
                        <a:solidFill>
                          <a:srgbClr val="000000"/>
                        </a:solidFill>
                        <a:effectLst/>
                        <a:latin typeface="Calibri" panose="020F0502020204030204" pitchFamily="34" charset="0"/>
                      </a:endParaRPr>
                    </a:p>
                  </a:txBody>
                  <a:tcPr marL="12688" marR="12688" marT="1268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554198"/>
                  </a:ext>
                </a:extLst>
              </a:tr>
              <a:tr h="365422">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rPr>
                        <a:t>Annualized Impact (4*12)</a:t>
                      </a:r>
                      <a:endParaRPr lang="en-US" sz="1600" b="0" i="0" u="none" strike="noStrike" dirty="0">
                        <a:solidFill>
                          <a:srgbClr val="000000"/>
                        </a:solidFill>
                        <a:effectLst/>
                        <a:latin typeface="Calibri" panose="020F0502020204030204" pitchFamily="34" charset="0"/>
                      </a:endParaRPr>
                    </a:p>
                  </a:txBody>
                  <a:tcPr marL="121807" marR="182711" marT="60904" marB="60904"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u="none" strike="noStrike" dirty="0">
                          <a:solidFill>
                            <a:srgbClr val="000000"/>
                          </a:solidFill>
                          <a:effectLst/>
                        </a:rPr>
                        <a:t>$612,207.36 </a:t>
                      </a:r>
                      <a:endParaRPr lang="en-US" sz="1600" b="0" i="0" u="none" strike="noStrike" dirty="0">
                        <a:solidFill>
                          <a:srgbClr val="000000"/>
                        </a:solidFill>
                        <a:effectLst/>
                        <a:latin typeface="Calibri" panose="020F0502020204030204" pitchFamily="34" charset="0"/>
                      </a:endParaRPr>
                    </a:p>
                  </a:txBody>
                  <a:tcPr marL="12688" marR="12688" marT="12688"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3933504"/>
                  </a:ext>
                </a:extLst>
              </a:tr>
            </a:tbl>
          </a:graphicData>
        </a:graphic>
      </p:graphicFrame>
    </p:spTree>
    <p:extLst>
      <p:ext uri="{BB962C8B-B14F-4D97-AF65-F5344CB8AC3E}">
        <p14:creationId xmlns:p14="http://schemas.microsoft.com/office/powerpoint/2010/main" val="197745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13">
            <a:extLst>
              <a:ext uri="{FF2B5EF4-FFF2-40B4-BE49-F238E27FC236}">
                <a16:creationId xmlns:a16="http://schemas.microsoft.com/office/drawing/2014/main" id="{09D741E5-BD0E-4D57-B032-AB1EC6D290C6}"/>
              </a:ext>
            </a:extLst>
          </p:cNvPr>
          <p:cNvSpPr/>
          <p:nvPr/>
        </p:nvSpPr>
        <p:spPr>
          <a:xfrm>
            <a:off x="5569313" y="1530100"/>
            <a:ext cx="5947041" cy="4689719"/>
          </a:xfrm>
          <a:prstGeom prst="roundRect">
            <a:avLst>
              <a:gd name="adj" fmla="val 4073"/>
            </a:avLst>
          </a:prstGeom>
          <a:solidFill>
            <a:srgbClr val="FFFFFF"/>
          </a:solidFill>
          <a:ln w="12700" cap="flat" cmpd="sng" algn="ctr">
            <a:solidFill>
              <a:schemeClr val="bg2">
                <a:lumMod val="85000"/>
              </a:schemeClr>
            </a:solidFill>
            <a:prstDash val="solid"/>
          </a:ln>
          <a:effectLst/>
        </p:spPr>
        <p:txBody>
          <a:bodyPr rtlCol="0" anchor="ctr"/>
          <a:lstStyle/>
          <a:p>
            <a:pPr defTabSz="685800">
              <a:spcAft>
                <a:spcPts val="100"/>
              </a:spcAft>
              <a:defRPr/>
            </a:pPr>
            <a:endParaRPr lang="en-US" dirty="0">
              <a:solidFill>
                <a:srgbClr val="000000"/>
              </a:solidFill>
            </a:endParaRPr>
          </a:p>
        </p:txBody>
      </p:sp>
      <p:sp>
        <p:nvSpPr>
          <p:cNvPr id="18" name="Rounded Rectangle 25">
            <a:extLst>
              <a:ext uri="{FF2B5EF4-FFF2-40B4-BE49-F238E27FC236}">
                <a16:creationId xmlns:a16="http://schemas.microsoft.com/office/drawing/2014/main" id="{E4270DBC-11ED-46C1-9A6A-D0CCF257A89F}"/>
              </a:ext>
            </a:extLst>
          </p:cNvPr>
          <p:cNvSpPr>
            <a:spLocks/>
          </p:cNvSpPr>
          <p:nvPr/>
        </p:nvSpPr>
        <p:spPr>
          <a:xfrm>
            <a:off x="5750953" y="1385451"/>
            <a:ext cx="4023360" cy="355096"/>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75488" rtlCol="0" anchor="ctr"/>
          <a:lstStyle/>
          <a:p>
            <a:endParaRPr lang="en-US" sz="950" b="1" cap="all" spc="400" dirty="0">
              <a:solidFill>
                <a:schemeClr val="bg2"/>
              </a:solidFill>
            </a:endParaRPr>
          </a:p>
        </p:txBody>
      </p:sp>
      <p:sp>
        <p:nvSpPr>
          <p:cNvPr id="12" name="Title 11">
            <a:extLst>
              <a:ext uri="{FF2B5EF4-FFF2-40B4-BE49-F238E27FC236}">
                <a16:creationId xmlns:a16="http://schemas.microsoft.com/office/drawing/2014/main" id="{5E0EE5F2-B860-48C1-A14F-86FB5894BD42}"/>
              </a:ext>
            </a:extLst>
          </p:cNvPr>
          <p:cNvSpPr>
            <a:spLocks noGrp="1"/>
          </p:cNvSpPr>
          <p:nvPr>
            <p:ph type="title"/>
          </p:nvPr>
        </p:nvSpPr>
        <p:spPr/>
        <p:txBody>
          <a:bodyPr/>
          <a:lstStyle/>
          <a:p>
            <a:r>
              <a:rPr lang="en-US" dirty="0"/>
              <a:t>Front Office Staff</a:t>
            </a:r>
          </a:p>
        </p:txBody>
      </p:sp>
      <p:sp>
        <p:nvSpPr>
          <p:cNvPr id="14" name="Text Placeholder 13">
            <a:extLst>
              <a:ext uri="{FF2B5EF4-FFF2-40B4-BE49-F238E27FC236}">
                <a16:creationId xmlns:a16="http://schemas.microsoft.com/office/drawing/2014/main" id="{1963327D-B494-46B8-A5B0-0FD6CF9669C2}"/>
              </a:ext>
            </a:extLst>
          </p:cNvPr>
          <p:cNvSpPr>
            <a:spLocks noGrp="1"/>
          </p:cNvSpPr>
          <p:nvPr>
            <p:ph type="body" sz="quarter" idx="10"/>
          </p:nvPr>
        </p:nvSpPr>
        <p:spPr/>
        <p:txBody>
          <a:bodyPr/>
          <a:lstStyle/>
          <a:p>
            <a:r>
              <a:rPr lang="en-US" dirty="0"/>
              <a:t>stakeholders</a:t>
            </a:r>
          </a:p>
        </p:txBody>
      </p:sp>
      <p:grpSp>
        <p:nvGrpSpPr>
          <p:cNvPr id="15" name="Group 14">
            <a:extLst>
              <a:ext uri="{FF2B5EF4-FFF2-40B4-BE49-F238E27FC236}">
                <a16:creationId xmlns:a16="http://schemas.microsoft.com/office/drawing/2014/main" id="{8D4CD8DD-091F-46C2-A4B3-DBFB35E97D33}"/>
              </a:ext>
            </a:extLst>
          </p:cNvPr>
          <p:cNvGrpSpPr/>
          <p:nvPr/>
        </p:nvGrpSpPr>
        <p:grpSpPr>
          <a:xfrm>
            <a:off x="-487680" y="1533041"/>
            <a:ext cx="6583680" cy="4389120"/>
            <a:chOff x="2804160" y="1539240"/>
            <a:chExt cx="6583680" cy="4389120"/>
          </a:xfrm>
        </p:grpSpPr>
        <p:graphicFrame>
          <p:nvGraphicFramePr>
            <p:cNvPr id="16" name="Chart 15">
              <a:extLst>
                <a:ext uri="{FF2B5EF4-FFF2-40B4-BE49-F238E27FC236}">
                  <a16:creationId xmlns:a16="http://schemas.microsoft.com/office/drawing/2014/main" id="{FE4A3A5E-B691-4699-929E-157E7CBA1C53}"/>
                </a:ext>
              </a:extLst>
            </p:cNvPr>
            <p:cNvGraphicFramePr>
              <a:graphicFrameLocks noChangeAspect="1"/>
            </p:cNvGraphicFramePr>
            <p:nvPr/>
          </p:nvGraphicFramePr>
          <p:xfrm>
            <a:off x="2804160" y="1539240"/>
            <a:ext cx="658368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16D8A182-83CD-45E2-979D-17C5E487F9BF}"/>
                </a:ext>
              </a:extLst>
            </p:cNvPr>
            <p:cNvSpPr txBox="1"/>
            <p:nvPr/>
          </p:nvSpPr>
          <p:spPr>
            <a:xfrm>
              <a:off x="6102779" y="2486955"/>
              <a:ext cx="1591734" cy="400110"/>
            </a:xfrm>
            <a:prstGeom prst="rect">
              <a:avLst/>
            </a:prstGeom>
            <a:noFill/>
          </p:spPr>
          <p:txBody>
            <a:bodyPr wrap="square" rtlCol="0">
              <a:spAutoFit/>
            </a:bodyPr>
            <a:lstStyle/>
            <a:p>
              <a:pPr algn="ctr"/>
              <a:r>
                <a:rPr lang="en-US" sz="2000" b="1" dirty="0">
                  <a:solidFill>
                    <a:schemeClr val="bg1"/>
                  </a:solidFill>
                </a:rPr>
                <a:t>Providers</a:t>
              </a:r>
            </a:p>
          </p:txBody>
        </p:sp>
        <p:sp>
          <p:nvSpPr>
            <p:cNvPr id="28" name="TextBox 27">
              <a:extLst>
                <a:ext uri="{FF2B5EF4-FFF2-40B4-BE49-F238E27FC236}">
                  <a16:creationId xmlns:a16="http://schemas.microsoft.com/office/drawing/2014/main" id="{D5AF59D6-7915-41D4-B82D-DB6081001164}"/>
                </a:ext>
              </a:extLst>
            </p:cNvPr>
            <p:cNvSpPr txBox="1"/>
            <p:nvPr/>
          </p:nvSpPr>
          <p:spPr>
            <a:xfrm>
              <a:off x="6705600" y="3706091"/>
              <a:ext cx="1202267" cy="707886"/>
            </a:xfrm>
            <a:prstGeom prst="rect">
              <a:avLst/>
            </a:prstGeom>
            <a:noFill/>
          </p:spPr>
          <p:txBody>
            <a:bodyPr wrap="square" rtlCol="0">
              <a:spAutoFit/>
            </a:bodyPr>
            <a:lstStyle/>
            <a:p>
              <a:pPr algn="ctr"/>
              <a:r>
                <a:rPr lang="en-US" sz="2000" b="1" dirty="0">
                  <a:solidFill>
                    <a:schemeClr val="bg1"/>
                  </a:solidFill>
                </a:rPr>
                <a:t>Billing Staff</a:t>
              </a:r>
            </a:p>
          </p:txBody>
        </p:sp>
        <p:sp>
          <p:nvSpPr>
            <p:cNvPr id="29" name="TextBox 28">
              <a:extLst>
                <a:ext uri="{FF2B5EF4-FFF2-40B4-BE49-F238E27FC236}">
                  <a16:creationId xmlns:a16="http://schemas.microsoft.com/office/drawing/2014/main" id="{DDAF3A81-23EE-4951-98D0-E6E9CE727C96}"/>
                </a:ext>
              </a:extLst>
            </p:cNvPr>
            <p:cNvSpPr txBox="1"/>
            <p:nvPr/>
          </p:nvSpPr>
          <p:spPr>
            <a:xfrm>
              <a:off x="5300133" y="4716700"/>
              <a:ext cx="1591734" cy="400110"/>
            </a:xfrm>
            <a:prstGeom prst="rect">
              <a:avLst/>
            </a:prstGeom>
            <a:noFill/>
          </p:spPr>
          <p:txBody>
            <a:bodyPr wrap="square" rtlCol="0">
              <a:spAutoFit/>
            </a:bodyPr>
            <a:lstStyle/>
            <a:p>
              <a:pPr algn="ctr"/>
              <a:r>
                <a:rPr lang="en-US" sz="2000" b="1" dirty="0">
                  <a:solidFill>
                    <a:schemeClr val="bg1"/>
                  </a:solidFill>
                </a:rPr>
                <a:t>Coders</a:t>
              </a:r>
            </a:p>
          </p:txBody>
        </p:sp>
        <p:sp>
          <p:nvSpPr>
            <p:cNvPr id="30" name="TextBox 29">
              <a:extLst>
                <a:ext uri="{FF2B5EF4-FFF2-40B4-BE49-F238E27FC236}">
                  <a16:creationId xmlns:a16="http://schemas.microsoft.com/office/drawing/2014/main" id="{6C06C194-B958-4651-BF5B-4238E0C5D35F}"/>
                </a:ext>
              </a:extLst>
            </p:cNvPr>
            <p:cNvSpPr txBox="1"/>
            <p:nvPr/>
          </p:nvSpPr>
          <p:spPr>
            <a:xfrm>
              <a:off x="3957011" y="3827460"/>
              <a:ext cx="1591734" cy="707886"/>
            </a:xfrm>
            <a:prstGeom prst="rect">
              <a:avLst/>
            </a:prstGeom>
            <a:noFill/>
          </p:spPr>
          <p:txBody>
            <a:bodyPr wrap="square" rtlCol="0">
              <a:spAutoFit/>
            </a:bodyPr>
            <a:lstStyle/>
            <a:p>
              <a:pPr algn="ctr"/>
              <a:r>
                <a:rPr lang="en-US" sz="2000" b="1" dirty="0">
                  <a:solidFill>
                    <a:schemeClr val="bg1"/>
                  </a:solidFill>
                </a:rPr>
                <a:t>Front-office Staff</a:t>
              </a:r>
            </a:p>
          </p:txBody>
        </p:sp>
        <p:sp>
          <p:nvSpPr>
            <p:cNvPr id="31" name="TextBox 30">
              <a:extLst>
                <a:ext uri="{FF2B5EF4-FFF2-40B4-BE49-F238E27FC236}">
                  <a16:creationId xmlns:a16="http://schemas.microsoft.com/office/drawing/2014/main" id="{ED2E4680-D593-4FE0-AEBF-4E2B13581CEC}"/>
                </a:ext>
              </a:extLst>
            </p:cNvPr>
            <p:cNvSpPr txBox="1"/>
            <p:nvPr/>
          </p:nvSpPr>
          <p:spPr>
            <a:xfrm>
              <a:off x="4304456" y="2486955"/>
              <a:ext cx="1889761" cy="400110"/>
            </a:xfrm>
            <a:prstGeom prst="rect">
              <a:avLst/>
            </a:prstGeom>
            <a:noFill/>
          </p:spPr>
          <p:txBody>
            <a:bodyPr wrap="square" rtlCol="0">
              <a:spAutoFit/>
            </a:bodyPr>
            <a:lstStyle/>
            <a:p>
              <a:pPr algn="ctr"/>
              <a:r>
                <a:rPr lang="en-US" sz="2000" b="1" dirty="0">
                  <a:solidFill>
                    <a:schemeClr val="bg1"/>
                  </a:solidFill>
                </a:rPr>
                <a:t>Management</a:t>
              </a:r>
            </a:p>
          </p:txBody>
        </p:sp>
      </p:grpSp>
      <p:sp>
        <p:nvSpPr>
          <p:cNvPr id="17" name="Text Placeholder 13">
            <a:extLst>
              <a:ext uri="{FF2B5EF4-FFF2-40B4-BE49-F238E27FC236}">
                <a16:creationId xmlns:a16="http://schemas.microsoft.com/office/drawing/2014/main" id="{E8006116-1752-432C-8F97-604C076D81A9}"/>
              </a:ext>
            </a:extLst>
          </p:cNvPr>
          <p:cNvSpPr txBox="1">
            <a:spLocks/>
          </p:cNvSpPr>
          <p:nvPr/>
        </p:nvSpPr>
        <p:spPr>
          <a:xfrm>
            <a:off x="5927630" y="1406868"/>
            <a:ext cx="3668988" cy="359502"/>
          </a:xfrm>
          <a:prstGeom prst="rect">
            <a:avLst/>
          </a:prstGeom>
        </p:spPr>
        <p:txBody>
          <a:bodyPr vert="horz" lIns="91440" tIns="45720" rIns="91440" bIns="45720" rtlCol="0">
            <a:noAutofit/>
          </a:bodyPr>
          <a:lstStyle>
            <a:lvl1pPr marL="0" indent="0" algn="l" defTabSz="913554" rtl="0" eaLnBrk="1" latinLnBrk="0" hangingPunct="1">
              <a:lnSpc>
                <a:spcPct val="90000"/>
              </a:lnSpc>
              <a:spcBef>
                <a:spcPts val="999"/>
              </a:spcBef>
              <a:buFont typeface="Arial" panose="020B0604020202020204" pitchFamily="34" charset="0"/>
              <a:buNone/>
              <a:defRPr sz="1599" b="1" kern="1200" cap="all" spc="400" baseline="0">
                <a:solidFill>
                  <a:schemeClr val="accent6"/>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dirty="0">
                <a:solidFill>
                  <a:schemeClr val="bg1"/>
                </a:solidFill>
              </a:rPr>
              <a:t>KPI</a:t>
            </a:r>
            <a:r>
              <a:rPr lang="en-US" cap="none" dirty="0">
                <a:solidFill>
                  <a:schemeClr val="bg1"/>
                </a:solidFill>
              </a:rPr>
              <a:t>s</a:t>
            </a:r>
            <a:r>
              <a:rPr lang="en-US" dirty="0">
                <a:solidFill>
                  <a:schemeClr val="bg1"/>
                </a:solidFill>
              </a:rPr>
              <a:t> &amp; RESPONSIBILITIES</a:t>
            </a:r>
          </a:p>
        </p:txBody>
      </p:sp>
      <p:pic>
        <p:nvPicPr>
          <p:cNvPr id="19" name="Graphic 18">
            <a:extLst>
              <a:ext uri="{FF2B5EF4-FFF2-40B4-BE49-F238E27FC236}">
                <a16:creationId xmlns:a16="http://schemas.microsoft.com/office/drawing/2014/main" id="{9D3B7C19-ADE0-4425-A392-4BDAEB22D8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5775" y="3553162"/>
            <a:ext cx="390525" cy="304800"/>
          </a:xfrm>
          <a:prstGeom prst="rect">
            <a:avLst/>
          </a:prstGeom>
        </p:spPr>
      </p:pic>
      <p:sp>
        <p:nvSpPr>
          <p:cNvPr id="2" name="Rectangle 1">
            <a:extLst>
              <a:ext uri="{FF2B5EF4-FFF2-40B4-BE49-F238E27FC236}">
                <a16:creationId xmlns:a16="http://schemas.microsoft.com/office/drawing/2014/main" id="{27432C70-4B0E-43B0-B56E-80B307972637}"/>
              </a:ext>
            </a:extLst>
          </p:cNvPr>
          <p:cNvSpPr/>
          <p:nvPr/>
        </p:nvSpPr>
        <p:spPr>
          <a:xfrm>
            <a:off x="6372643" y="2197112"/>
            <a:ext cx="3458191" cy="369332"/>
          </a:xfrm>
          <a:prstGeom prst="rect">
            <a:avLst/>
          </a:prstGeom>
        </p:spPr>
        <p:txBody>
          <a:bodyPr wrap="none">
            <a:spAutoFit/>
          </a:bodyPr>
          <a:lstStyle/>
          <a:p>
            <a:r>
              <a:rPr lang="en-US" dirty="0">
                <a:solidFill>
                  <a:srgbClr val="000000"/>
                </a:solidFill>
              </a:rPr>
              <a:t>Maintain proper appointment status</a:t>
            </a:r>
            <a:endParaRPr lang="en-US" dirty="0"/>
          </a:p>
        </p:txBody>
      </p:sp>
      <p:sp>
        <p:nvSpPr>
          <p:cNvPr id="3" name="Rectangle 2">
            <a:extLst>
              <a:ext uri="{FF2B5EF4-FFF2-40B4-BE49-F238E27FC236}">
                <a16:creationId xmlns:a16="http://schemas.microsoft.com/office/drawing/2014/main" id="{951158A0-A162-4E8F-9A00-EEADE29CF32C}"/>
              </a:ext>
            </a:extLst>
          </p:cNvPr>
          <p:cNvSpPr/>
          <p:nvPr/>
        </p:nvSpPr>
        <p:spPr>
          <a:xfrm>
            <a:off x="6370917" y="2783451"/>
            <a:ext cx="3571619" cy="369332"/>
          </a:xfrm>
          <a:prstGeom prst="rect">
            <a:avLst/>
          </a:prstGeom>
        </p:spPr>
        <p:txBody>
          <a:bodyPr wrap="none">
            <a:spAutoFit/>
          </a:bodyPr>
          <a:lstStyle/>
          <a:p>
            <a:r>
              <a:rPr lang="en-US" dirty="0">
                <a:solidFill>
                  <a:srgbClr val="000000"/>
                </a:solidFill>
              </a:rPr>
              <a:t>Check patient eligibility and benefits</a:t>
            </a:r>
            <a:endParaRPr lang="en-US" dirty="0"/>
          </a:p>
        </p:txBody>
      </p:sp>
      <p:sp>
        <p:nvSpPr>
          <p:cNvPr id="4" name="Rectangle 3">
            <a:extLst>
              <a:ext uri="{FF2B5EF4-FFF2-40B4-BE49-F238E27FC236}">
                <a16:creationId xmlns:a16="http://schemas.microsoft.com/office/drawing/2014/main" id="{BC8BB7BD-AE06-4BDA-AC52-9E2E3B8D0AC8}"/>
              </a:ext>
            </a:extLst>
          </p:cNvPr>
          <p:cNvSpPr/>
          <p:nvPr/>
        </p:nvSpPr>
        <p:spPr>
          <a:xfrm>
            <a:off x="6370917" y="3489146"/>
            <a:ext cx="4057586" cy="369332"/>
          </a:xfrm>
          <a:prstGeom prst="rect">
            <a:avLst/>
          </a:prstGeom>
        </p:spPr>
        <p:txBody>
          <a:bodyPr wrap="none">
            <a:spAutoFit/>
          </a:bodyPr>
          <a:lstStyle/>
          <a:p>
            <a:r>
              <a:rPr lang="en-US" dirty="0">
                <a:solidFill>
                  <a:srgbClr val="000000"/>
                </a:solidFill>
              </a:rPr>
              <a:t>Collect patient balances at time of service</a:t>
            </a:r>
            <a:endParaRPr lang="en-US" dirty="0"/>
          </a:p>
        </p:txBody>
      </p:sp>
      <p:sp>
        <p:nvSpPr>
          <p:cNvPr id="5" name="Rectangle 4">
            <a:extLst>
              <a:ext uri="{FF2B5EF4-FFF2-40B4-BE49-F238E27FC236}">
                <a16:creationId xmlns:a16="http://schemas.microsoft.com/office/drawing/2014/main" id="{5A7C75F5-7196-4D0F-A291-B8A94D56823F}"/>
              </a:ext>
            </a:extLst>
          </p:cNvPr>
          <p:cNvSpPr/>
          <p:nvPr/>
        </p:nvSpPr>
        <p:spPr>
          <a:xfrm>
            <a:off x="6370917" y="4123634"/>
            <a:ext cx="4176528" cy="369332"/>
          </a:xfrm>
          <a:prstGeom prst="rect">
            <a:avLst/>
          </a:prstGeom>
        </p:spPr>
        <p:txBody>
          <a:bodyPr wrap="none">
            <a:spAutoFit/>
          </a:bodyPr>
          <a:lstStyle/>
          <a:p>
            <a:pPr defTabSz="685800">
              <a:spcAft>
                <a:spcPts val="100"/>
              </a:spcAft>
              <a:defRPr/>
            </a:pPr>
            <a:r>
              <a:rPr lang="en-US" dirty="0">
                <a:solidFill>
                  <a:srgbClr val="000000"/>
                </a:solidFill>
              </a:rPr>
              <a:t>Manage front-office collection performance</a:t>
            </a:r>
          </a:p>
        </p:txBody>
      </p:sp>
      <p:pic>
        <p:nvPicPr>
          <p:cNvPr id="20" name="Graphic 19">
            <a:extLst>
              <a:ext uri="{FF2B5EF4-FFF2-40B4-BE49-F238E27FC236}">
                <a16:creationId xmlns:a16="http://schemas.microsoft.com/office/drawing/2014/main" id="{A4CA6759-7410-4DB7-8881-B152D959BA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3794" y="2162306"/>
            <a:ext cx="374904" cy="365760"/>
          </a:xfrm>
          <a:prstGeom prst="rect">
            <a:avLst/>
          </a:prstGeom>
        </p:spPr>
      </p:pic>
      <p:pic>
        <p:nvPicPr>
          <p:cNvPr id="21" name="Graphic 20">
            <a:extLst>
              <a:ext uri="{FF2B5EF4-FFF2-40B4-BE49-F238E27FC236}">
                <a16:creationId xmlns:a16="http://schemas.microsoft.com/office/drawing/2014/main" id="{811E4A32-3B61-4A97-9700-AE4C278EE2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06931" y="2787023"/>
            <a:ext cx="357051" cy="365760"/>
          </a:xfrm>
          <a:prstGeom prst="rect">
            <a:avLst/>
          </a:prstGeom>
        </p:spPr>
      </p:pic>
      <p:pic>
        <p:nvPicPr>
          <p:cNvPr id="22" name="Graphic 21">
            <a:extLst>
              <a:ext uri="{FF2B5EF4-FFF2-40B4-BE49-F238E27FC236}">
                <a16:creationId xmlns:a16="http://schemas.microsoft.com/office/drawing/2014/main" id="{41A96C7F-0E97-4462-8005-4B81638A5A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69961" y="3541321"/>
            <a:ext cx="252078" cy="274320"/>
          </a:xfrm>
          <a:prstGeom prst="rect">
            <a:avLst/>
          </a:prstGeom>
        </p:spPr>
      </p:pic>
      <p:pic>
        <p:nvPicPr>
          <p:cNvPr id="23" name="Graphic 22">
            <a:extLst>
              <a:ext uri="{FF2B5EF4-FFF2-40B4-BE49-F238E27FC236}">
                <a16:creationId xmlns:a16="http://schemas.microsoft.com/office/drawing/2014/main" id="{E08B7B32-1DA9-4439-9085-3C28DEE5C71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6931" y="4085123"/>
            <a:ext cx="352425" cy="361950"/>
          </a:xfrm>
          <a:prstGeom prst="rect">
            <a:avLst/>
          </a:prstGeom>
        </p:spPr>
      </p:pic>
    </p:spTree>
    <p:extLst>
      <p:ext uri="{BB962C8B-B14F-4D97-AF65-F5344CB8AC3E}">
        <p14:creationId xmlns:p14="http://schemas.microsoft.com/office/powerpoint/2010/main" val="313346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310158" y="750592"/>
            <a:ext cx="11571685" cy="1024313"/>
          </a:xfrm>
          <a:prstGeom prst="rect">
            <a:avLst/>
          </a:prstGeom>
        </p:spPr>
        <p:txBody>
          <a:bodyPr spcFirstLastPara="1" vert="horz" lIns="91341" tIns="45658" rIns="91341" bIns="45658" rtlCol="0" anchor="t" anchorCtr="0">
            <a:normAutofit fontScale="90000"/>
          </a:bodyPr>
          <a:lstStyle/>
          <a:p>
            <a:r>
              <a:rPr lang="en-US" sz="3597" dirty="0"/>
              <a:t>Do you have a proactive approach to managing patient responsibility?</a:t>
            </a:r>
          </a:p>
        </p:txBody>
      </p:sp>
      <p:sp>
        <p:nvSpPr>
          <p:cNvPr id="3" name="Text Placeholder 2">
            <a:extLst>
              <a:ext uri="{FF2B5EF4-FFF2-40B4-BE49-F238E27FC236}">
                <a16:creationId xmlns:a16="http://schemas.microsoft.com/office/drawing/2014/main" id="{B33CDB4A-5104-4029-82A4-155D021CD27A}"/>
              </a:ext>
            </a:extLst>
          </p:cNvPr>
          <p:cNvSpPr>
            <a:spLocks noGrp="1"/>
          </p:cNvSpPr>
          <p:nvPr>
            <p:ph type="body" sz="quarter" idx="10"/>
          </p:nvPr>
        </p:nvSpPr>
        <p:spPr/>
        <p:txBody>
          <a:bodyPr/>
          <a:lstStyle/>
          <a:p>
            <a:r>
              <a:rPr lang="en-US" dirty="0"/>
              <a:t>Polling question #3</a:t>
            </a:r>
          </a:p>
          <a:p>
            <a:endParaRPr lang="en-US" dirty="0"/>
          </a:p>
        </p:txBody>
      </p:sp>
      <p:sp>
        <p:nvSpPr>
          <p:cNvPr id="178" name="Google Shape;178;p8"/>
          <p:cNvSpPr txBox="1">
            <a:spLocks noGrp="1"/>
          </p:cNvSpPr>
          <p:nvPr>
            <p:ph idx="4294967295"/>
          </p:nvPr>
        </p:nvSpPr>
        <p:spPr>
          <a:xfrm>
            <a:off x="1200059" y="1964567"/>
            <a:ext cx="9281000" cy="3846696"/>
          </a:xfrm>
          <a:prstGeom prst="rect">
            <a:avLst/>
          </a:prstGeom>
        </p:spPr>
        <p:txBody>
          <a:bodyPr spcFirstLastPara="1" vert="horz" lIns="91341" tIns="45658" rIns="91341" bIns="45658" rtlCol="0" anchorCtr="0">
            <a:normAutofit/>
          </a:bodyPr>
          <a:lstStyle/>
          <a:p>
            <a:pPr marL="380648" indent="-609036">
              <a:buClr>
                <a:srgbClr val="009FDB"/>
              </a:buClr>
              <a:buFont typeface="+mj-lt"/>
              <a:buAutoNum type="alphaUcPeriod"/>
            </a:pPr>
            <a:r>
              <a:rPr lang="en-US" dirty="0"/>
              <a:t>Yes </a:t>
            </a:r>
            <a:r>
              <a:rPr lang="en-US" sz="2664" i="1" dirty="0"/>
              <a:t>(Have strong processes upfront to determine and collect from the patient)</a:t>
            </a:r>
          </a:p>
          <a:p>
            <a:pPr marL="380648" indent="-609036">
              <a:buClr>
                <a:srgbClr val="009FDB"/>
              </a:buClr>
              <a:buFont typeface="+mj-lt"/>
              <a:buAutoNum type="alphaUcPeriod"/>
            </a:pPr>
            <a:r>
              <a:rPr lang="en-US" dirty="0"/>
              <a:t>No </a:t>
            </a:r>
            <a:r>
              <a:rPr lang="en-US" sz="2664" i="1" dirty="0"/>
              <a:t>(Still wait until the insurance processes the claim to collect from the patient)</a:t>
            </a:r>
          </a:p>
          <a:p>
            <a:pPr marL="380648" indent="-609036">
              <a:buClr>
                <a:srgbClr val="009FDB"/>
              </a:buClr>
              <a:buFont typeface="+mj-lt"/>
              <a:buAutoNum type="alphaUcPeriod"/>
            </a:pPr>
            <a:r>
              <a:rPr lang="en-US" dirty="0"/>
              <a:t>In the process of implementing a proactive approach</a:t>
            </a:r>
          </a:p>
          <a:p>
            <a:pPr marL="380648" indent="-609036">
              <a:buClr>
                <a:srgbClr val="009FDB"/>
              </a:buClr>
              <a:buFont typeface="+mj-lt"/>
              <a:buAutoNum type="alphaUcPeriod"/>
            </a:pPr>
            <a:r>
              <a:rPr lang="en-US" dirty="0"/>
              <a:t>Not applicable </a:t>
            </a:r>
          </a:p>
        </p:txBody>
      </p:sp>
      <p:pic>
        <p:nvPicPr>
          <p:cNvPr id="8" name="Picture 7" descr="Icon&#10;&#10;Description automatically generated">
            <a:extLst>
              <a:ext uri="{FF2B5EF4-FFF2-40B4-BE49-F238E27FC236}">
                <a16:creationId xmlns:a16="http://schemas.microsoft.com/office/drawing/2014/main" id="{26126F66-7D20-44F9-9FFC-7D78360BA078}"/>
              </a:ext>
            </a:extLst>
          </p:cNvPr>
          <p:cNvPicPr>
            <a:picLocks noChangeAspect="1"/>
          </p:cNvPicPr>
          <p:nvPr/>
        </p:nvPicPr>
        <p:blipFill>
          <a:blip r:embed="rId3"/>
          <a:stretch>
            <a:fillRect/>
          </a:stretch>
        </p:blipFill>
        <p:spPr>
          <a:xfrm>
            <a:off x="11111393" y="673208"/>
            <a:ext cx="609036" cy="593714"/>
          </a:xfrm>
          <a:prstGeom prst="rect">
            <a:avLst/>
          </a:prstGeom>
        </p:spPr>
      </p:pic>
    </p:spTree>
    <p:extLst>
      <p:ext uri="{BB962C8B-B14F-4D97-AF65-F5344CB8AC3E}">
        <p14:creationId xmlns:p14="http://schemas.microsoft.com/office/powerpoint/2010/main" val="54473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604E-BB46-4A94-8334-8E1690E3FFBE}"/>
              </a:ext>
            </a:extLst>
          </p:cNvPr>
          <p:cNvSpPr>
            <a:spLocks noGrp="1"/>
          </p:cNvSpPr>
          <p:nvPr>
            <p:ph type="title"/>
          </p:nvPr>
        </p:nvSpPr>
        <p:spPr/>
        <p:txBody>
          <a:bodyPr>
            <a:normAutofit fontScale="90000"/>
          </a:bodyPr>
          <a:lstStyle/>
          <a:p>
            <a:r>
              <a:rPr lang="en-US" dirty="0"/>
              <a:t>Self-pay collection and appointment eligibility</a:t>
            </a:r>
          </a:p>
        </p:txBody>
      </p:sp>
      <p:sp>
        <p:nvSpPr>
          <p:cNvPr id="3" name="Content Placeholder 2">
            <a:extLst>
              <a:ext uri="{FF2B5EF4-FFF2-40B4-BE49-F238E27FC236}">
                <a16:creationId xmlns:a16="http://schemas.microsoft.com/office/drawing/2014/main" id="{71A21F87-3A84-4898-BD2E-BD3CA26B1C7B}"/>
              </a:ext>
            </a:extLst>
          </p:cNvPr>
          <p:cNvSpPr>
            <a:spLocks noGrp="1"/>
          </p:cNvSpPr>
          <p:nvPr>
            <p:ph idx="10"/>
          </p:nvPr>
        </p:nvSpPr>
        <p:spPr/>
        <p:txBody>
          <a:bodyPr/>
          <a:lstStyle/>
          <a:p>
            <a:r>
              <a:rPr lang="en-US" dirty="0"/>
              <a:t>Track front-office collection efficiency </a:t>
            </a:r>
          </a:p>
          <a:p>
            <a:r>
              <a:rPr lang="en-US" dirty="0"/>
              <a:t>Ensure patient eligibility is addressed </a:t>
            </a:r>
          </a:p>
        </p:txBody>
      </p:sp>
      <p:graphicFrame>
        <p:nvGraphicFramePr>
          <p:cNvPr id="4" name="Table 6">
            <a:extLst>
              <a:ext uri="{FF2B5EF4-FFF2-40B4-BE49-F238E27FC236}">
                <a16:creationId xmlns:a16="http://schemas.microsoft.com/office/drawing/2014/main" id="{A909FD20-A1F9-4EDF-8328-5B8AD4DA3487}"/>
              </a:ext>
            </a:extLst>
          </p:cNvPr>
          <p:cNvGraphicFramePr>
            <a:graphicFrameLocks noGrp="1"/>
          </p:cNvGraphicFramePr>
          <p:nvPr>
            <p:extLst>
              <p:ext uri="{D42A27DB-BD31-4B8C-83A1-F6EECF244321}">
                <p14:modId xmlns:p14="http://schemas.microsoft.com/office/powerpoint/2010/main" val="925381035"/>
              </p:ext>
            </p:extLst>
          </p:nvPr>
        </p:nvGraphicFramePr>
        <p:xfrm>
          <a:off x="3759199" y="202373"/>
          <a:ext cx="8128000" cy="23215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596564679"/>
                    </a:ext>
                  </a:extLst>
                </a:gridCol>
                <a:gridCol w="1625600">
                  <a:extLst>
                    <a:ext uri="{9D8B030D-6E8A-4147-A177-3AD203B41FA5}">
                      <a16:colId xmlns:a16="http://schemas.microsoft.com/office/drawing/2014/main" val="3052188641"/>
                    </a:ext>
                  </a:extLst>
                </a:gridCol>
                <a:gridCol w="1625600">
                  <a:extLst>
                    <a:ext uri="{9D8B030D-6E8A-4147-A177-3AD203B41FA5}">
                      <a16:colId xmlns:a16="http://schemas.microsoft.com/office/drawing/2014/main" val="14501518"/>
                    </a:ext>
                  </a:extLst>
                </a:gridCol>
                <a:gridCol w="1625600">
                  <a:extLst>
                    <a:ext uri="{9D8B030D-6E8A-4147-A177-3AD203B41FA5}">
                      <a16:colId xmlns:a16="http://schemas.microsoft.com/office/drawing/2014/main" val="2319870155"/>
                    </a:ext>
                  </a:extLst>
                </a:gridCol>
                <a:gridCol w="1625600">
                  <a:extLst>
                    <a:ext uri="{9D8B030D-6E8A-4147-A177-3AD203B41FA5}">
                      <a16:colId xmlns:a16="http://schemas.microsoft.com/office/drawing/2014/main" val="4287347131"/>
                    </a:ext>
                  </a:extLst>
                </a:gridCol>
              </a:tblGrid>
              <a:tr h="370840">
                <a:tc gridSpan="5">
                  <a:txBody>
                    <a:bodyPr/>
                    <a:lstStyle/>
                    <a:p>
                      <a:r>
                        <a:rPr lang="en-US" dirty="0">
                          <a:solidFill>
                            <a:sysClr val="windowText" lastClr="000000"/>
                          </a:solidFill>
                        </a:rPr>
                        <a:t>Time of Service Collections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60492492"/>
                  </a:ext>
                </a:extLst>
              </a:tr>
              <a:tr h="182880">
                <a:tc gridSpan="5">
                  <a:txBody>
                    <a:bodyPr/>
                    <a:lstStyle/>
                    <a:p>
                      <a:r>
                        <a:rPr lang="en-US" sz="1200" dirty="0">
                          <a:solidFill>
                            <a:sysClr val="windowText" lastClr="000000"/>
                          </a:solidFill>
                        </a:rPr>
                        <a:t>Appointment Start Date: 5/10/2021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16615332"/>
                  </a:ext>
                </a:extLst>
              </a:tr>
              <a:tr h="182880">
                <a:tc gridSpan="5">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US" sz="1200" dirty="0">
                          <a:solidFill>
                            <a:sysClr val="windowText" lastClr="000000"/>
                          </a:solidFill>
                        </a:rPr>
                        <a:t>Appointment End Date: 5/10/2021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94873862"/>
                  </a:ext>
                </a:extLst>
              </a:tr>
              <a:tr h="274320">
                <a:tc>
                  <a:txBody>
                    <a:bodyPr/>
                    <a:lstStyle/>
                    <a:p>
                      <a:r>
                        <a:rPr lang="en-US" sz="1400" b="1" dirty="0">
                          <a:solidFill>
                            <a:schemeClr val="bg1"/>
                          </a:solidFill>
                        </a:rPr>
                        <a:t>Location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400" b="1" dirty="0">
                          <a:solidFill>
                            <a:schemeClr val="bg1"/>
                          </a:solidFill>
                        </a:rPr>
                        <a:t>Appt Date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400" b="1" dirty="0">
                          <a:solidFill>
                            <a:schemeClr val="bg1"/>
                          </a:solidFill>
                        </a:rPr>
                        <a:t>Spec Co Pay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400" b="1" dirty="0">
                          <a:solidFill>
                            <a:schemeClr val="bg1"/>
                          </a:solidFill>
                        </a:rPr>
                        <a:t>Self Pay Balance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400" b="1" dirty="0">
                          <a:solidFill>
                            <a:schemeClr val="bg1"/>
                          </a:solidFill>
                        </a:rPr>
                        <a:t>Amount Paid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extLst>
                  <a:ext uri="{0D108BD9-81ED-4DB2-BD59-A6C34878D82A}">
                    <a16:rowId xmlns:a16="http://schemas.microsoft.com/office/drawing/2014/main" val="1853775428"/>
                  </a:ext>
                </a:extLst>
              </a:tr>
              <a:tr h="182880">
                <a:tc>
                  <a:txBody>
                    <a:bodyPr/>
                    <a:lstStyle/>
                    <a:p>
                      <a:r>
                        <a:rPr lang="en-US" sz="1200" dirty="0">
                          <a:solidFill>
                            <a:sysClr val="windowText" lastClr="000000"/>
                          </a:solidFill>
                        </a:rPr>
                        <a:t>ABC Medical Group</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200" dirty="0">
                          <a:solidFill>
                            <a:sysClr val="windowText" lastClr="000000"/>
                          </a:solidFill>
                        </a:rPr>
                        <a:t>16</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12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200" dirty="0">
                          <a:solidFill>
                            <a:sysClr val="windowText" lastClr="000000"/>
                          </a:solidFill>
                        </a:rPr>
                        <a:t>$148.24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200" dirty="0">
                          <a:solidFill>
                            <a:sysClr val="windowText" lastClr="000000"/>
                          </a:solidFill>
                        </a:rPr>
                        <a:t>$200.00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0168882"/>
                  </a:ext>
                </a:extLst>
              </a:tr>
              <a:tr h="182880">
                <a:tc>
                  <a:txBody>
                    <a:bodyPr/>
                    <a:lstStyle/>
                    <a:p>
                      <a:r>
                        <a:rPr lang="en-US" sz="1200" dirty="0">
                          <a:solidFill>
                            <a:sysClr val="windowText" lastClr="000000"/>
                          </a:solidFill>
                        </a:rPr>
                        <a:t>West Side Pulmonary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200" dirty="0">
                          <a:solidFill>
                            <a:sysClr val="windowText" lastClr="000000"/>
                          </a:solidFill>
                        </a:rPr>
                        <a:t>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12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12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12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5170138"/>
                  </a:ext>
                </a:extLst>
              </a:tr>
              <a:tr h="182880">
                <a:tc>
                  <a:txBody>
                    <a:bodyPr/>
                    <a:lstStyle/>
                    <a:p>
                      <a:r>
                        <a:rPr lang="en-US" sz="1200" dirty="0">
                          <a:solidFill>
                            <a:sysClr val="windowText" lastClr="000000"/>
                          </a:solidFill>
                        </a:rPr>
                        <a:t>Main Street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ysClr val="windowText" lastClr="000000"/>
                          </a:solidFill>
                        </a:rPr>
                        <a:t>20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ysClr val="windowText" lastClr="000000"/>
                          </a:solidFill>
                        </a:rPr>
                        <a:t>$180.00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ysClr val="windowText" lastClr="000000"/>
                          </a:solidFill>
                        </a:rPr>
                        <a:t>$949.88</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ysClr val="windowText" lastClr="000000"/>
                          </a:solidFill>
                        </a:rPr>
                        <a:t>$365.00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1713195"/>
                  </a:ext>
                </a:extLst>
              </a:tr>
              <a:tr h="182880">
                <a:tc>
                  <a:txBody>
                    <a:bodyPr/>
                    <a:lstStyle/>
                    <a:p>
                      <a:r>
                        <a:rPr lang="en-US" sz="1200" b="1" dirty="0">
                          <a:solidFill>
                            <a:sysClr val="windowText" lastClr="000000"/>
                          </a:solidFill>
                        </a:rPr>
                        <a:t>Grand Total</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200" b="1" dirty="0">
                          <a:solidFill>
                            <a:sysClr val="windowText" lastClr="000000"/>
                          </a:solidFill>
                        </a:rPr>
                        <a:t>39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200" b="1" dirty="0">
                          <a:solidFill>
                            <a:sysClr val="windowText" lastClr="000000"/>
                          </a:solidFill>
                        </a:rPr>
                        <a:t>$180.00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200" b="1" dirty="0">
                          <a:solidFill>
                            <a:sysClr val="windowText" lastClr="000000"/>
                          </a:solidFill>
                        </a:rPr>
                        <a:t>$1,098.12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200" b="1" dirty="0">
                          <a:solidFill>
                            <a:sysClr val="windowText" lastClr="000000"/>
                          </a:solidFill>
                        </a:rPr>
                        <a:t>$565.00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3274022"/>
                  </a:ext>
                </a:extLst>
              </a:tr>
            </a:tbl>
          </a:graphicData>
        </a:graphic>
      </p:graphicFrame>
      <p:sp>
        <p:nvSpPr>
          <p:cNvPr id="7" name="Rectangle 6">
            <a:extLst>
              <a:ext uri="{FF2B5EF4-FFF2-40B4-BE49-F238E27FC236}">
                <a16:creationId xmlns:a16="http://schemas.microsoft.com/office/drawing/2014/main" id="{BDF2255F-53F1-47A5-BD34-A59491F22282}"/>
              </a:ext>
            </a:extLst>
          </p:cNvPr>
          <p:cNvSpPr/>
          <p:nvPr/>
        </p:nvSpPr>
        <p:spPr>
          <a:xfrm>
            <a:off x="7017488" y="1433896"/>
            <a:ext cx="4869711" cy="1079404"/>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6">
            <a:extLst>
              <a:ext uri="{FF2B5EF4-FFF2-40B4-BE49-F238E27FC236}">
                <a16:creationId xmlns:a16="http://schemas.microsoft.com/office/drawing/2014/main" id="{0AAC8290-B8EA-42C1-A882-0F6570415A53}"/>
              </a:ext>
            </a:extLst>
          </p:cNvPr>
          <p:cNvGraphicFramePr>
            <a:graphicFrameLocks noGrp="1"/>
          </p:cNvGraphicFramePr>
          <p:nvPr>
            <p:extLst>
              <p:ext uri="{D42A27DB-BD31-4B8C-83A1-F6EECF244321}">
                <p14:modId xmlns:p14="http://schemas.microsoft.com/office/powerpoint/2010/main" val="3512810228"/>
              </p:ext>
            </p:extLst>
          </p:nvPr>
        </p:nvGraphicFramePr>
        <p:xfrm>
          <a:off x="3759199" y="2679737"/>
          <a:ext cx="7589520" cy="37693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596564679"/>
                    </a:ext>
                  </a:extLst>
                </a:gridCol>
                <a:gridCol w="914400">
                  <a:extLst>
                    <a:ext uri="{9D8B030D-6E8A-4147-A177-3AD203B41FA5}">
                      <a16:colId xmlns:a16="http://schemas.microsoft.com/office/drawing/2014/main" val="3052188641"/>
                    </a:ext>
                  </a:extLst>
                </a:gridCol>
                <a:gridCol w="914400">
                  <a:extLst>
                    <a:ext uri="{9D8B030D-6E8A-4147-A177-3AD203B41FA5}">
                      <a16:colId xmlns:a16="http://schemas.microsoft.com/office/drawing/2014/main" val="14501518"/>
                    </a:ext>
                  </a:extLst>
                </a:gridCol>
                <a:gridCol w="731520">
                  <a:extLst>
                    <a:ext uri="{9D8B030D-6E8A-4147-A177-3AD203B41FA5}">
                      <a16:colId xmlns:a16="http://schemas.microsoft.com/office/drawing/2014/main" val="2319870155"/>
                    </a:ext>
                  </a:extLst>
                </a:gridCol>
                <a:gridCol w="822960">
                  <a:extLst>
                    <a:ext uri="{9D8B030D-6E8A-4147-A177-3AD203B41FA5}">
                      <a16:colId xmlns:a16="http://schemas.microsoft.com/office/drawing/2014/main" val="458936537"/>
                    </a:ext>
                  </a:extLst>
                </a:gridCol>
                <a:gridCol w="822960">
                  <a:extLst>
                    <a:ext uri="{9D8B030D-6E8A-4147-A177-3AD203B41FA5}">
                      <a16:colId xmlns:a16="http://schemas.microsoft.com/office/drawing/2014/main" val="4287347131"/>
                    </a:ext>
                  </a:extLst>
                </a:gridCol>
                <a:gridCol w="731520">
                  <a:extLst>
                    <a:ext uri="{9D8B030D-6E8A-4147-A177-3AD203B41FA5}">
                      <a16:colId xmlns:a16="http://schemas.microsoft.com/office/drawing/2014/main" val="2706242296"/>
                    </a:ext>
                  </a:extLst>
                </a:gridCol>
                <a:gridCol w="914400">
                  <a:extLst>
                    <a:ext uri="{9D8B030D-6E8A-4147-A177-3AD203B41FA5}">
                      <a16:colId xmlns:a16="http://schemas.microsoft.com/office/drawing/2014/main" val="4004468769"/>
                    </a:ext>
                  </a:extLst>
                </a:gridCol>
                <a:gridCol w="822960">
                  <a:extLst>
                    <a:ext uri="{9D8B030D-6E8A-4147-A177-3AD203B41FA5}">
                      <a16:colId xmlns:a16="http://schemas.microsoft.com/office/drawing/2014/main" val="961441682"/>
                    </a:ext>
                  </a:extLst>
                </a:gridCol>
              </a:tblGrid>
              <a:tr h="370840">
                <a:tc gridSpan="9">
                  <a:txBody>
                    <a:bodyPr/>
                    <a:lstStyle/>
                    <a:p>
                      <a:r>
                        <a:rPr lang="en-US" dirty="0">
                          <a:solidFill>
                            <a:sysClr val="windowText" lastClr="000000"/>
                          </a:solidFill>
                        </a:rPr>
                        <a:t>Appointments with Inactive Eligibility Responses and MCO</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492492"/>
                  </a:ext>
                </a:extLst>
              </a:tr>
              <a:tr h="182880">
                <a:tc gridSpan="9">
                  <a:txBody>
                    <a:bodyPr/>
                    <a:lstStyle/>
                    <a:p>
                      <a:r>
                        <a:rPr lang="en-US" sz="1200" dirty="0">
                          <a:solidFill>
                            <a:sysClr val="windowText" lastClr="000000"/>
                          </a:solidFill>
                        </a:rPr>
                        <a:t>Client: ABC Medical Group | Date Range: 5/14/2021 – 5/14/2021 | Show: Inactive Responses &amp; MCO</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sz="1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615332"/>
                  </a:ext>
                </a:extLst>
              </a:tr>
              <a:tr h="274320">
                <a:tc>
                  <a:txBody>
                    <a:bodyPr/>
                    <a:lstStyle/>
                    <a:p>
                      <a:r>
                        <a:rPr lang="en-US" sz="1100" b="1" dirty="0">
                          <a:solidFill>
                            <a:schemeClr val="bg1"/>
                          </a:solidFill>
                        </a:rPr>
                        <a:t>Patient Number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b="1" dirty="0">
                          <a:solidFill>
                            <a:schemeClr val="bg1"/>
                          </a:solidFill>
                        </a:rPr>
                        <a:t>Appt Date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b="1" dirty="0">
                          <a:solidFill>
                            <a:schemeClr val="bg1"/>
                          </a:solidFill>
                        </a:rPr>
                        <a:t>Appt Status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b="1" dirty="0">
                          <a:solidFill>
                            <a:schemeClr val="bg1"/>
                          </a:solidFill>
                        </a:rPr>
                        <a:t>Eligibility Status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b="1" dirty="0">
                          <a:solidFill>
                            <a:schemeClr val="bg1"/>
                          </a:solidFill>
                        </a:rPr>
                        <a:t>Scheduling Dept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b="1" dirty="0">
                          <a:solidFill>
                            <a:schemeClr val="bg1"/>
                          </a:solidFill>
                        </a:rPr>
                        <a:t>Scheduling Location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b="1" dirty="0">
                          <a:solidFill>
                            <a:schemeClr val="bg1"/>
                          </a:solidFill>
                        </a:rPr>
                        <a:t>Resource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b="1" dirty="0">
                          <a:solidFill>
                            <a:schemeClr val="bg1"/>
                          </a:solidFill>
                        </a:rPr>
                        <a:t>Carrier Name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tc>
                  <a:txBody>
                    <a:bodyPr/>
                    <a:lstStyle/>
                    <a:p>
                      <a:r>
                        <a:rPr lang="en-US" sz="1100" b="1" dirty="0">
                          <a:solidFill>
                            <a:schemeClr val="bg1"/>
                          </a:solidFill>
                        </a:rPr>
                        <a:t>Insurance Modified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C3A70"/>
                    </a:solidFill>
                  </a:tcPr>
                </a:tc>
                <a:extLst>
                  <a:ext uri="{0D108BD9-81ED-4DB2-BD59-A6C34878D82A}">
                    <a16:rowId xmlns:a16="http://schemas.microsoft.com/office/drawing/2014/main" val="1853775428"/>
                  </a:ext>
                </a:extLst>
              </a:tr>
              <a:tr h="182880">
                <a:tc>
                  <a:txBody>
                    <a:bodyPr/>
                    <a:lstStyle/>
                    <a:p>
                      <a:r>
                        <a:rPr lang="en-US" sz="900" dirty="0">
                          <a:solidFill>
                            <a:sysClr val="windowText" lastClr="000000"/>
                          </a:solidFill>
                        </a:rPr>
                        <a:t>123456</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5/14/2021 10:30 AM</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Confirmed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Inactive (Red X)</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ABC Dept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Location 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Dr. Smith</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TRUSTED HEALTH PLAN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9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0168882"/>
                  </a:ext>
                </a:extLst>
              </a:tr>
              <a:tr h="182880">
                <a:tc>
                  <a:txBody>
                    <a:bodyPr/>
                    <a:lstStyle/>
                    <a:p>
                      <a:r>
                        <a:rPr lang="en-US" sz="900" dirty="0">
                          <a:solidFill>
                            <a:sysClr val="windowText" lastClr="000000"/>
                          </a:solidFill>
                        </a:rPr>
                        <a:t>78374387</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5/14/2021 9:00 AM</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Confirmed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Inactive (Red X)</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DEF Dept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Location 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Dr. Laura</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XXXMEDSTAR DC FAMILY CHOICE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9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5170138"/>
                  </a:ext>
                </a:extLst>
              </a:tr>
              <a:tr h="182880">
                <a:tc>
                  <a:txBody>
                    <a:bodyPr/>
                    <a:lstStyle/>
                    <a:p>
                      <a:r>
                        <a:rPr lang="en-US" sz="900" dirty="0">
                          <a:solidFill>
                            <a:sysClr val="windowText" lastClr="000000"/>
                          </a:solidFill>
                        </a:rPr>
                        <a:t>3943847</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5/14/2021 11:10 AM</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Acknowledged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Inactive (Red X)</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GHI Dept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Location 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Dr. Bates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UHC STUDENT RESOURCES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9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3219097"/>
                  </a:ext>
                </a:extLst>
              </a:tr>
              <a:tr h="182880">
                <a:tc>
                  <a:txBody>
                    <a:bodyPr/>
                    <a:lstStyle/>
                    <a:p>
                      <a:r>
                        <a:rPr lang="en-US" sz="900" dirty="0">
                          <a:solidFill>
                            <a:sysClr val="windowText" lastClr="000000"/>
                          </a:solidFill>
                        </a:rPr>
                        <a:t>3984923874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5/14/2021 3:30 PM</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Scheduled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Inactive (Red X)</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JKL Dept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Location 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Dr. Levine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CAREFIRST BLUE CHOICE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9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744084"/>
                  </a:ext>
                </a:extLst>
              </a:tr>
              <a:tr h="182880">
                <a:tc>
                  <a:txBody>
                    <a:bodyPr/>
                    <a:lstStyle/>
                    <a:p>
                      <a:r>
                        <a:rPr lang="en-US" sz="900" dirty="0">
                          <a:solidFill>
                            <a:sysClr val="windowText" lastClr="000000"/>
                          </a:solidFill>
                        </a:rPr>
                        <a:t>8435894375</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5/14/2021 3:15 PM</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Confirmed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Inactive (Red X)</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MNO Dept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Location 5</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Dr. Cohen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AMERIHEALTH OF DC</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9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8648348"/>
                  </a:ext>
                </a:extLst>
              </a:tr>
              <a:tr h="182880">
                <a:tc>
                  <a:txBody>
                    <a:bodyPr/>
                    <a:lstStyle/>
                    <a:p>
                      <a:r>
                        <a:rPr lang="en-US" sz="900" dirty="0">
                          <a:solidFill>
                            <a:sysClr val="windowText" lastClr="000000"/>
                          </a:solidFill>
                        </a:rPr>
                        <a:t>8758484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5/14/2021 1:45 PM</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Scheduled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Inactive (Red X)</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PQR Dept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Location 6</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Dr. Loring</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CIGNA</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5/12/2021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33014"/>
                  </a:ext>
                </a:extLst>
              </a:tr>
              <a:tr h="182880">
                <a:tc>
                  <a:txBody>
                    <a:bodyPr/>
                    <a:lstStyle/>
                    <a:p>
                      <a:r>
                        <a:rPr lang="en-US" sz="900" dirty="0">
                          <a:solidFill>
                            <a:sysClr val="windowText" lastClr="000000"/>
                          </a:solidFill>
                        </a:rPr>
                        <a:t>49754857</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5/14/2021 8:15 AM</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Confirmed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Inactive (Red X)</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STU Dept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Location 7</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Dr. Mars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900" dirty="0">
                          <a:solidFill>
                            <a:sysClr val="windowText" lastClr="000000"/>
                          </a:solidFill>
                        </a:rPr>
                        <a:t>AMERIHEALTH OF DC</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US" sz="900" dirty="0">
                        <a:solidFill>
                          <a:sysClr val="windowText" lastClr="00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1438095"/>
                  </a:ext>
                </a:extLst>
              </a:tr>
            </a:tbl>
          </a:graphicData>
        </a:graphic>
      </p:graphicFrame>
      <p:sp>
        <p:nvSpPr>
          <p:cNvPr id="16" name="Rectangle 15">
            <a:extLst>
              <a:ext uri="{FF2B5EF4-FFF2-40B4-BE49-F238E27FC236}">
                <a16:creationId xmlns:a16="http://schemas.microsoft.com/office/drawing/2014/main" id="{6E472D4E-68A8-40F0-B3CB-635C141402CE}"/>
              </a:ext>
            </a:extLst>
          </p:cNvPr>
          <p:cNvSpPr/>
          <p:nvPr/>
        </p:nvSpPr>
        <p:spPr>
          <a:xfrm>
            <a:off x="3759199" y="4637840"/>
            <a:ext cx="7589520" cy="33819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903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98278F6-C0E3-4B97-9EFB-D63E164FDC4C}"/>
              </a:ext>
            </a:extLst>
          </p:cNvPr>
          <p:cNvGrpSpPr/>
          <p:nvPr/>
        </p:nvGrpSpPr>
        <p:grpSpPr>
          <a:xfrm>
            <a:off x="-446540" y="1562999"/>
            <a:ext cx="6583680" cy="4389120"/>
            <a:chOff x="2804160" y="1539240"/>
            <a:chExt cx="6583680" cy="4389120"/>
          </a:xfrm>
        </p:grpSpPr>
        <p:graphicFrame>
          <p:nvGraphicFramePr>
            <p:cNvPr id="18" name="Chart 17">
              <a:extLst>
                <a:ext uri="{FF2B5EF4-FFF2-40B4-BE49-F238E27FC236}">
                  <a16:creationId xmlns:a16="http://schemas.microsoft.com/office/drawing/2014/main" id="{D84CB9EE-65EB-4188-8144-3A23E06D8C77}"/>
                </a:ext>
              </a:extLst>
            </p:cNvPr>
            <p:cNvGraphicFramePr>
              <a:graphicFrameLocks noChangeAspect="1"/>
            </p:cNvGraphicFramePr>
            <p:nvPr/>
          </p:nvGraphicFramePr>
          <p:xfrm>
            <a:off x="2804160" y="1539240"/>
            <a:ext cx="658368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FD54575-541A-4A21-92B0-D7EA229C3505}"/>
                </a:ext>
              </a:extLst>
            </p:cNvPr>
            <p:cNvSpPr txBox="1"/>
            <p:nvPr/>
          </p:nvSpPr>
          <p:spPr>
            <a:xfrm>
              <a:off x="6102779" y="2486955"/>
              <a:ext cx="1591734" cy="400110"/>
            </a:xfrm>
            <a:prstGeom prst="rect">
              <a:avLst/>
            </a:prstGeom>
            <a:noFill/>
          </p:spPr>
          <p:txBody>
            <a:bodyPr wrap="square" rtlCol="0">
              <a:spAutoFit/>
            </a:bodyPr>
            <a:lstStyle/>
            <a:p>
              <a:pPr algn="ctr"/>
              <a:r>
                <a:rPr lang="en-US" sz="2000" b="1" dirty="0">
                  <a:solidFill>
                    <a:schemeClr val="bg1"/>
                  </a:solidFill>
                </a:rPr>
                <a:t>Providers</a:t>
              </a:r>
            </a:p>
          </p:txBody>
        </p:sp>
        <p:sp>
          <p:nvSpPr>
            <p:cNvPr id="20" name="TextBox 19">
              <a:extLst>
                <a:ext uri="{FF2B5EF4-FFF2-40B4-BE49-F238E27FC236}">
                  <a16:creationId xmlns:a16="http://schemas.microsoft.com/office/drawing/2014/main" id="{5729A2E9-A148-4688-AD51-C61EC94DFC57}"/>
                </a:ext>
              </a:extLst>
            </p:cNvPr>
            <p:cNvSpPr txBox="1"/>
            <p:nvPr/>
          </p:nvSpPr>
          <p:spPr>
            <a:xfrm>
              <a:off x="6705600" y="3706091"/>
              <a:ext cx="1202267" cy="707886"/>
            </a:xfrm>
            <a:prstGeom prst="rect">
              <a:avLst/>
            </a:prstGeom>
            <a:noFill/>
          </p:spPr>
          <p:txBody>
            <a:bodyPr wrap="square" rtlCol="0">
              <a:spAutoFit/>
            </a:bodyPr>
            <a:lstStyle/>
            <a:p>
              <a:pPr algn="ctr"/>
              <a:r>
                <a:rPr lang="en-US" sz="2000" b="1" dirty="0">
                  <a:solidFill>
                    <a:schemeClr val="bg1"/>
                  </a:solidFill>
                </a:rPr>
                <a:t>Billing Staff</a:t>
              </a:r>
            </a:p>
          </p:txBody>
        </p:sp>
        <p:sp>
          <p:nvSpPr>
            <p:cNvPr id="21" name="TextBox 20">
              <a:extLst>
                <a:ext uri="{FF2B5EF4-FFF2-40B4-BE49-F238E27FC236}">
                  <a16:creationId xmlns:a16="http://schemas.microsoft.com/office/drawing/2014/main" id="{5BE9FFC7-B9A8-43B7-8E5D-B6A75DBD9062}"/>
                </a:ext>
              </a:extLst>
            </p:cNvPr>
            <p:cNvSpPr txBox="1"/>
            <p:nvPr/>
          </p:nvSpPr>
          <p:spPr>
            <a:xfrm>
              <a:off x="5300133" y="4716700"/>
              <a:ext cx="1591734" cy="400110"/>
            </a:xfrm>
            <a:prstGeom prst="rect">
              <a:avLst/>
            </a:prstGeom>
            <a:noFill/>
          </p:spPr>
          <p:txBody>
            <a:bodyPr wrap="square" rtlCol="0">
              <a:spAutoFit/>
            </a:bodyPr>
            <a:lstStyle/>
            <a:p>
              <a:pPr algn="ctr"/>
              <a:r>
                <a:rPr lang="en-US" sz="2000" b="1" dirty="0">
                  <a:solidFill>
                    <a:schemeClr val="bg1"/>
                  </a:solidFill>
                </a:rPr>
                <a:t>Coders</a:t>
              </a:r>
            </a:p>
          </p:txBody>
        </p:sp>
        <p:sp>
          <p:nvSpPr>
            <p:cNvPr id="22" name="TextBox 21">
              <a:extLst>
                <a:ext uri="{FF2B5EF4-FFF2-40B4-BE49-F238E27FC236}">
                  <a16:creationId xmlns:a16="http://schemas.microsoft.com/office/drawing/2014/main" id="{2D24E195-CA8E-4EAB-99BC-B4E2C5B95905}"/>
                </a:ext>
              </a:extLst>
            </p:cNvPr>
            <p:cNvSpPr txBox="1"/>
            <p:nvPr/>
          </p:nvSpPr>
          <p:spPr>
            <a:xfrm>
              <a:off x="4114800" y="3706091"/>
              <a:ext cx="1591734" cy="707886"/>
            </a:xfrm>
            <a:prstGeom prst="rect">
              <a:avLst/>
            </a:prstGeom>
            <a:noFill/>
          </p:spPr>
          <p:txBody>
            <a:bodyPr wrap="square" rtlCol="0">
              <a:spAutoFit/>
            </a:bodyPr>
            <a:lstStyle/>
            <a:p>
              <a:pPr algn="ctr"/>
              <a:r>
                <a:rPr lang="en-US" sz="2000" b="1" dirty="0">
                  <a:solidFill>
                    <a:schemeClr val="bg1"/>
                  </a:solidFill>
                </a:rPr>
                <a:t>Front-office Staff</a:t>
              </a:r>
            </a:p>
          </p:txBody>
        </p:sp>
        <p:sp>
          <p:nvSpPr>
            <p:cNvPr id="23" name="TextBox 22">
              <a:extLst>
                <a:ext uri="{FF2B5EF4-FFF2-40B4-BE49-F238E27FC236}">
                  <a16:creationId xmlns:a16="http://schemas.microsoft.com/office/drawing/2014/main" id="{EA627BBA-633F-480B-B930-9F9B2B77370C}"/>
                </a:ext>
              </a:extLst>
            </p:cNvPr>
            <p:cNvSpPr txBox="1"/>
            <p:nvPr/>
          </p:nvSpPr>
          <p:spPr>
            <a:xfrm>
              <a:off x="4144020" y="2494431"/>
              <a:ext cx="1889761" cy="400110"/>
            </a:xfrm>
            <a:prstGeom prst="rect">
              <a:avLst/>
            </a:prstGeom>
            <a:noFill/>
          </p:spPr>
          <p:txBody>
            <a:bodyPr wrap="square" rtlCol="0">
              <a:spAutoFit/>
            </a:bodyPr>
            <a:lstStyle/>
            <a:p>
              <a:pPr algn="ctr"/>
              <a:r>
                <a:rPr lang="en-US" sz="2000" b="1" dirty="0">
                  <a:solidFill>
                    <a:schemeClr val="bg1"/>
                  </a:solidFill>
                </a:rPr>
                <a:t>Management</a:t>
              </a:r>
            </a:p>
          </p:txBody>
        </p:sp>
      </p:grpSp>
      <p:sp>
        <p:nvSpPr>
          <p:cNvPr id="12" name="Title 11">
            <a:extLst>
              <a:ext uri="{FF2B5EF4-FFF2-40B4-BE49-F238E27FC236}">
                <a16:creationId xmlns:a16="http://schemas.microsoft.com/office/drawing/2014/main" id="{5E0EE5F2-B860-48C1-A14F-86FB5894BD42}"/>
              </a:ext>
            </a:extLst>
          </p:cNvPr>
          <p:cNvSpPr>
            <a:spLocks noGrp="1"/>
          </p:cNvSpPr>
          <p:nvPr>
            <p:ph type="title"/>
          </p:nvPr>
        </p:nvSpPr>
        <p:spPr/>
        <p:txBody>
          <a:bodyPr/>
          <a:lstStyle/>
          <a:p>
            <a:r>
              <a:rPr lang="en-US" dirty="0"/>
              <a:t>Management</a:t>
            </a:r>
          </a:p>
        </p:txBody>
      </p:sp>
      <p:sp>
        <p:nvSpPr>
          <p:cNvPr id="14" name="Text Placeholder 13">
            <a:extLst>
              <a:ext uri="{FF2B5EF4-FFF2-40B4-BE49-F238E27FC236}">
                <a16:creationId xmlns:a16="http://schemas.microsoft.com/office/drawing/2014/main" id="{1963327D-B494-46B8-A5B0-0FD6CF9669C2}"/>
              </a:ext>
            </a:extLst>
          </p:cNvPr>
          <p:cNvSpPr>
            <a:spLocks noGrp="1"/>
          </p:cNvSpPr>
          <p:nvPr>
            <p:ph type="body" sz="quarter" idx="10"/>
          </p:nvPr>
        </p:nvSpPr>
        <p:spPr/>
        <p:txBody>
          <a:bodyPr/>
          <a:lstStyle/>
          <a:p>
            <a:r>
              <a:rPr lang="en-US" dirty="0"/>
              <a:t>stakeholders</a:t>
            </a:r>
          </a:p>
        </p:txBody>
      </p:sp>
      <p:sp>
        <p:nvSpPr>
          <p:cNvPr id="26" name="Rounded Rectangle 13">
            <a:extLst>
              <a:ext uri="{FF2B5EF4-FFF2-40B4-BE49-F238E27FC236}">
                <a16:creationId xmlns:a16="http://schemas.microsoft.com/office/drawing/2014/main" id="{09D741E5-BD0E-4D57-B032-AB1EC6D290C6}"/>
              </a:ext>
            </a:extLst>
          </p:cNvPr>
          <p:cNvSpPr/>
          <p:nvPr/>
        </p:nvSpPr>
        <p:spPr>
          <a:xfrm>
            <a:off x="5553098" y="1714799"/>
            <a:ext cx="5947041" cy="4689719"/>
          </a:xfrm>
          <a:prstGeom prst="roundRect">
            <a:avLst>
              <a:gd name="adj" fmla="val 4073"/>
            </a:avLst>
          </a:prstGeom>
          <a:solidFill>
            <a:srgbClr val="FFFFFF"/>
          </a:solidFill>
          <a:ln w="12700" cap="flat" cmpd="sng" algn="ctr">
            <a:solidFill>
              <a:schemeClr val="bg2">
                <a:lumMod val="85000"/>
              </a:schemeClr>
            </a:solid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w Cen MT" panose="020B0602020104020603"/>
              <a:ea typeface="+mn-ea"/>
              <a:cs typeface="+mn-cs"/>
            </a:endParaRPr>
          </a:p>
        </p:txBody>
      </p:sp>
      <p:sp>
        <p:nvSpPr>
          <p:cNvPr id="15" name="Rounded Rectangle 25">
            <a:extLst>
              <a:ext uri="{FF2B5EF4-FFF2-40B4-BE49-F238E27FC236}">
                <a16:creationId xmlns:a16="http://schemas.microsoft.com/office/drawing/2014/main" id="{96E7979A-5E80-43F8-AAC8-9855AE98793F}"/>
              </a:ext>
            </a:extLst>
          </p:cNvPr>
          <p:cNvSpPr>
            <a:spLocks/>
          </p:cNvSpPr>
          <p:nvPr/>
        </p:nvSpPr>
        <p:spPr>
          <a:xfrm>
            <a:off x="5750953" y="1385451"/>
            <a:ext cx="4023360" cy="355096"/>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75488" rtlCol="0" anchor="ctr"/>
          <a:lstStyle/>
          <a:p>
            <a:endParaRPr lang="en-US" sz="950" b="1" cap="all" spc="400" dirty="0">
              <a:solidFill>
                <a:schemeClr val="bg2"/>
              </a:solidFill>
            </a:endParaRPr>
          </a:p>
        </p:txBody>
      </p:sp>
      <p:sp>
        <p:nvSpPr>
          <p:cNvPr id="16" name="Text Placeholder 13">
            <a:extLst>
              <a:ext uri="{FF2B5EF4-FFF2-40B4-BE49-F238E27FC236}">
                <a16:creationId xmlns:a16="http://schemas.microsoft.com/office/drawing/2014/main" id="{B8D2395D-569C-42D4-909D-2CCD41AD544B}"/>
              </a:ext>
            </a:extLst>
          </p:cNvPr>
          <p:cNvSpPr txBox="1">
            <a:spLocks/>
          </p:cNvSpPr>
          <p:nvPr/>
        </p:nvSpPr>
        <p:spPr>
          <a:xfrm>
            <a:off x="5927630" y="1406868"/>
            <a:ext cx="3668988" cy="359502"/>
          </a:xfrm>
          <a:prstGeom prst="rect">
            <a:avLst/>
          </a:prstGeom>
        </p:spPr>
        <p:txBody>
          <a:bodyPr vert="horz" lIns="91440" tIns="45720" rIns="91440" bIns="45720" rtlCol="0">
            <a:noAutofit/>
          </a:bodyPr>
          <a:lstStyle>
            <a:lvl1pPr marL="0" indent="0" algn="l" defTabSz="913554" rtl="0" eaLnBrk="1" latinLnBrk="0" hangingPunct="1">
              <a:lnSpc>
                <a:spcPct val="90000"/>
              </a:lnSpc>
              <a:spcBef>
                <a:spcPts val="999"/>
              </a:spcBef>
              <a:buFont typeface="Arial" panose="020B0604020202020204" pitchFamily="34" charset="0"/>
              <a:buNone/>
              <a:defRPr sz="1599" b="1" kern="1200" cap="all" spc="400" baseline="0">
                <a:solidFill>
                  <a:schemeClr val="accent6"/>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dirty="0">
                <a:solidFill>
                  <a:schemeClr val="bg1"/>
                </a:solidFill>
              </a:rPr>
              <a:t>KPI</a:t>
            </a:r>
            <a:r>
              <a:rPr lang="en-US" cap="none" dirty="0">
                <a:solidFill>
                  <a:schemeClr val="bg1"/>
                </a:solidFill>
              </a:rPr>
              <a:t>s</a:t>
            </a:r>
            <a:r>
              <a:rPr lang="en-US" dirty="0">
                <a:solidFill>
                  <a:schemeClr val="bg1"/>
                </a:solidFill>
              </a:rPr>
              <a:t> &amp; RESPONSIBILITIES</a:t>
            </a:r>
          </a:p>
        </p:txBody>
      </p:sp>
      <p:pic>
        <p:nvPicPr>
          <p:cNvPr id="24" name="Graphic 23">
            <a:extLst>
              <a:ext uri="{FF2B5EF4-FFF2-40B4-BE49-F238E27FC236}">
                <a16:creationId xmlns:a16="http://schemas.microsoft.com/office/drawing/2014/main" id="{DED4AC24-CA3F-4F8B-AC69-D01C393C5F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4786" y="2125638"/>
            <a:ext cx="390525" cy="428625"/>
          </a:xfrm>
          <a:prstGeom prst="rect">
            <a:avLst/>
          </a:prstGeom>
        </p:spPr>
      </p:pic>
      <p:sp>
        <p:nvSpPr>
          <p:cNvPr id="3" name="Rectangle 2">
            <a:extLst>
              <a:ext uri="{FF2B5EF4-FFF2-40B4-BE49-F238E27FC236}">
                <a16:creationId xmlns:a16="http://schemas.microsoft.com/office/drawing/2014/main" id="{0487671B-9A90-4DE2-999D-BED28FF8B348}"/>
              </a:ext>
            </a:extLst>
          </p:cNvPr>
          <p:cNvSpPr/>
          <p:nvPr/>
        </p:nvSpPr>
        <p:spPr>
          <a:xfrm>
            <a:off x="6544009" y="2732971"/>
            <a:ext cx="2301720" cy="369332"/>
          </a:xfrm>
          <a:prstGeom prst="rect">
            <a:avLst/>
          </a:prstGeom>
        </p:spPr>
        <p:txBody>
          <a:bodyPr wrap="none">
            <a:spAutoFit/>
          </a:bodyPr>
          <a:lstStyle/>
          <a:p>
            <a:r>
              <a:rPr lang="en-US" dirty="0">
                <a:solidFill>
                  <a:srgbClr val="000000"/>
                </a:solidFill>
              </a:rPr>
              <a:t>Review payer contracts</a:t>
            </a:r>
            <a:endParaRPr lang="en-US" dirty="0"/>
          </a:p>
        </p:txBody>
      </p:sp>
      <p:sp>
        <p:nvSpPr>
          <p:cNvPr id="4" name="Rectangle 3">
            <a:extLst>
              <a:ext uri="{FF2B5EF4-FFF2-40B4-BE49-F238E27FC236}">
                <a16:creationId xmlns:a16="http://schemas.microsoft.com/office/drawing/2014/main" id="{3E1CA495-2E6F-4395-BD51-B24911A04451}"/>
              </a:ext>
            </a:extLst>
          </p:cNvPr>
          <p:cNvSpPr/>
          <p:nvPr/>
        </p:nvSpPr>
        <p:spPr>
          <a:xfrm>
            <a:off x="6544009" y="3257550"/>
            <a:ext cx="2986715" cy="369332"/>
          </a:xfrm>
          <a:prstGeom prst="rect">
            <a:avLst/>
          </a:prstGeom>
        </p:spPr>
        <p:txBody>
          <a:bodyPr wrap="none">
            <a:spAutoFit/>
          </a:bodyPr>
          <a:lstStyle/>
          <a:p>
            <a:r>
              <a:rPr lang="en-US" dirty="0">
                <a:solidFill>
                  <a:srgbClr val="000000"/>
                </a:solidFill>
              </a:rPr>
              <a:t>Identify revenue opportunities </a:t>
            </a:r>
            <a:endParaRPr lang="en-US" dirty="0"/>
          </a:p>
        </p:txBody>
      </p:sp>
      <p:sp>
        <p:nvSpPr>
          <p:cNvPr id="5" name="Rectangle 4">
            <a:extLst>
              <a:ext uri="{FF2B5EF4-FFF2-40B4-BE49-F238E27FC236}">
                <a16:creationId xmlns:a16="http://schemas.microsoft.com/office/drawing/2014/main" id="{A30D5520-B96D-482A-A6CA-7C1DD2CED06A}"/>
              </a:ext>
            </a:extLst>
          </p:cNvPr>
          <p:cNvSpPr/>
          <p:nvPr/>
        </p:nvSpPr>
        <p:spPr>
          <a:xfrm>
            <a:off x="6544009" y="3811847"/>
            <a:ext cx="4225772" cy="369332"/>
          </a:xfrm>
          <a:prstGeom prst="rect">
            <a:avLst/>
          </a:prstGeom>
        </p:spPr>
        <p:txBody>
          <a:bodyPr wrap="none">
            <a:spAutoFit/>
          </a:bodyPr>
          <a:lstStyle/>
          <a:p>
            <a:r>
              <a:rPr lang="en-US" dirty="0">
                <a:solidFill>
                  <a:srgbClr val="000000"/>
                </a:solidFill>
              </a:rPr>
              <a:t>Maximize profitability while lowering costs</a:t>
            </a:r>
            <a:endParaRPr lang="en-US" dirty="0"/>
          </a:p>
        </p:txBody>
      </p:sp>
      <p:sp>
        <p:nvSpPr>
          <p:cNvPr id="6" name="Rectangle 5">
            <a:extLst>
              <a:ext uri="{FF2B5EF4-FFF2-40B4-BE49-F238E27FC236}">
                <a16:creationId xmlns:a16="http://schemas.microsoft.com/office/drawing/2014/main" id="{138CECE0-E6B5-41DB-A16D-BE5B25EB6360}"/>
              </a:ext>
            </a:extLst>
          </p:cNvPr>
          <p:cNvSpPr/>
          <p:nvPr/>
        </p:nvSpPr>
        <p:spPr>
          <a:xfrm>
            <a:off x="6544009" y="4413602"/>
            <a:ext cx="4838748" cy="369332"/>
          </a:xfrm>
          <a:prstGeom prst="rect">
            <a:avLst/>
          </a:prstGeom>
        </p:spPr>
        <p:txBody>
          <a:bodyPr wrap="square">
            <a:spAutoFit/>
          </a:bodyPr>
          <a:lstStyle/>
          <a:p>
            <a:pPr defTabSz="685800">
              <a:spcAft>
                <a:spcPts val="100"/>
              </a:spcAft>
              <a:defRPr/>
            </a:pPr>
            <a:r>
              <a:rPr lang="en-US" dirty="0">
                <a:solidFill>
                  <a:srgbClr val="000000"/>
                </a:solidFill>
              </a:rPr>
              <a:t>Provide visibility to all stakeholders of the revenue </a:t>
            </a:r>
          </a:p>
        </p:txBody>
      </p:sp>
      <p:sp>
        <p:nvSpPr>
          <p:cNvPr id="27" name="Rectangle 26">
            <a:extLst>
              <a:ext uri="{FF2B5EF4-FFF2-40B4-BE49-F238E27FC236}">
                <a16:creationId xmlns:a16="http://schemas.microsoft.com/office/drawing/2014/main" id="{EC4D8973-03B8-4F3A-8742-B2D8FC50EE06}"/>
              </a:ext>
            </a:extLst>
          </p:cNvPr>
          <p:cNvSpPr/>
          <p:nvPr/>
        </p:nvSpPr>
        <p:spPr>
          <a:xfrm>
            <a:off x="6570589" y="2175036"/>
            <a:ext cx="1440010" cy="369332"/>
          </a:xfrm>
          <a:prstGeom prst="rect">
            <a:avLst/>
          </a:prstGeom>
        </p:spPr>
        <p:txBody>
          <a:bodyPr wrap="none">
            <a:spAutoFit/>
          </a:bodyPr>
          <a:lstStyle/>
          <a:p>
            <a:r>
              <a:rPr lang="en-US" dirty="0">
                <a:solidFill>
                  <a:srgbClr val="000000"/>
                </a:solidFill>
              </a:rPr>
              <a:t>Establish KPIs</a:t>
            </a:r>
            <a:endParaRPr lang="en-US" dirty="0"/>
          </a:p>
        </p:txBody>
      </p:sp>
      <p:pic>
        <p:nvPicPr>
          <p:cNvPr id="28" name="Graphic 27">
            <a:extLst>
              <a:ext uri="{FF2B5EF4-FFF2-40B4-BE49-F238E27FC236}">
                <a16:creationId xmlns:a16="http://schemas.microsoft.com/office/drawing/2014/main" id="{E49B1EC9-4D1D-42F8-9F5B-CDAD9C764B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1985" y="2141351"/>
            <a:ext cx="361950" cy="342900"/>
          </a:xfrm>
          <a:prstGeom prst="rect">
            <a:avLst/>
          </a:prstGeom>
        </p:spPr>
      </p:pic>
      <p:pic>
        <p:nvPicPr>
          <p:cNvPr id="29" name="Graphic 28">
            <a:extLst>
              <a:ext uri="{FF2B5EF4-FFF2-40B4-BE49-F238E27FC236}">
                <a16:creationId xmlns:a16="http://schemas.microsoft.com/office/drawing/2014/main" id="{9F2B72C5-0086-4B66-8292-881D30F32E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6338" y="2717862"/>
            <a:ext cx="278674" cy="365760"/>
          </a:xfrm>
          <a:prstGeom prst="rect">
            <a:avLst/>
          </a:prstGeom>
        </p:spPr>
      </p:pic>
      <p:pic>
        <p:nvPicPr>
          <p:cNvPr id="30" name="Graphic 29">
            <a:extLst>
              <a:ext uri="{FF2B5EF4-FFF2-40B4-BE49-F238E27FC236}">
                <a16:creationId xmlns:a16="http://schemas.microsoft.com/office/drawing/2014/main" id="{9FCA6038-4AA0-46ED-9666-0C6445D69B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37140" y="3278394"/>
            <a:ext cx="224175" cy="365760"/>
          </a:xfrm>
          <a:prstGeom prst="rect">
            <a:avLst/>
          </a:prstGeom>
        </p:spPr>
      </p:pic>
      <p:pic>
        <p:nvPicPr>
          <p:cNvPr id="31" name="Graphic 30">
            <a:extLst>
              <a:ext uri="{FF2B5EF4-FFF2-40B4-BE49-F238E27FC236}">
                <a16:creationId xmlns:a16="http://schemas.microsoft.com/office/drawing/2014/main" id="{F00A63A4-F034-4478-9FF3-5C8581C81E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84700" y="3819229"/>
            <a:ext cx="361950" cy="361950"/>
          </a:xfrm>
          <a:prstGeom prst="rect">
            <a:avLst/>
          </a:prstGeom>
        </p:spPr>
      </p:pic>
      <p:pic>
        <p:nvPicPr>
          <p:cNvPr id="32" name="Graphic 31">
            <a:extLst>
              <a:ext uri="{FF2B5EF4-FFF2-40B4-BE49-F238E27FC236}">
                <a16:creationId xmlns:a16="http://schemas.microsoft.com/office/drawing/2014/main" id="{B9CE0CD9-BB4E-4650-83CB-9131EBF87CD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86843" y="4418525"/>
            <a:ext cx="312234" cy="365760"/>
          </a:xfrm>
          <a:prstGeom prst="rect">
            <a:avLst/>
          </a:prstGeom>
        </p:spPr>
      </p:pic>
    </p:spTree>
    <p:extLst>
      <p:ext uri="{BB962C8B-B14F-4D97-AF65-F5344CB8AC3E}">
        <p14:creationId xmlns:p14="http://schemas.microsoft.com/office/powerpoint/2010/main" val="353882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4998BCC-DC69-4B43-8858-03132C50DD31}"/>
              </a:ext>
            </a:extLst>
          </p:cNvPr>
          <p:cNvSpPr>
            <a:spLocks noGrp="1"/>
          </p:cNvSpPr>
          <p:nvPr>
            <p:ph type="title"/>
          </p:nvPr>
        </p:nvSpPr>
        <p:spPr>
          <a:xfrm>
            <a:off x="304801" y="365125"/>
            <a:ext cx="2737708" cy="2158808"/>
          </a:xfrm>
        </p:spPr>
        <p:txBody>
          <a:bodyPr/>
          <a:lstStyle/>
          <a:p>
            <a:r>
              <a:rPr lang="en-US" dirty="0"/>
              <a:t>The pulse of your practice at your fingertips </a:t>
            </a:r>
          </a:p>
        </p:txBody>
      </p:sp>
      <p:pic>
        <p:nvPicPr>
          <p:cNvPr id="7" name="Picture 6" descr="Bar chart&#10;&#10;Description automatically generated">
            <a:extLst>
              <a:ext uri="{FF2B5EF4-FFF2-40B4-BE49-F238E27FC236}">
                <a16:creationId xmlns:a16="http://schemas.microsoft.com/office/drawing/2014/main" id="{FA4D35A1-7F70-49CB-92BE-12AEF7E75F90}"/>
              </a:ext>
            </a:extLst>
          </p:cNvPr>
          <p:cNvPicPr>
            <a:picLocks noChangeAspect="1"/>
          </p:cNvPicPr>
          <p:nvPr/>
        </p:nvPicPr>
        <p:blipFill>
          <a:blip r:embed="rId3"/>
          <a:stretch>
            <a:fillRect/>
          </a:stretch>
        </p:blipFill>
        <p:spPr>
          <a:xfrm>
            <a:off x="3811372" y="666670"/>
            <a:ext cx="8075827" cy="5115293"/>
          </a:xfrm>
          <a:prstGeom prst="rect">
            <a:avLst/>
          </a:prstGeom>
          <a:noFill/>
        </p:spPr>
      </p:pic>
      <p:sp>
        <p:nvSpPr>
          <p:cNvPr id="23" name="Content Placeholder 3">
            <a:extLst>
              <a:ext uri="{FF2B5EF4-FFF2-40B4-BE49-F238E27FC236}">
                <a16:creationId xmlns:a16="http://schemas.microsoft.com/office/drawing/2014/main" id="{E6E270A4-1673-417B-956B-DAAFCDDD02CE}"/>
              </a:ext>
            </a:extLst>
          </p:cNvPr>
          <p:cNvSpPr>
            <a:spLocks noGrp="1"/>
          </p:cNvSpPr>
          <p:nvPr>
            <p:ph idx="10"/>
          </p:nvPr>
        </p:nvSpPr>
        <p:spPr>
          <a:xfrm>
            <a:off x="304801" y="2809248"/>
            <a:ext cx="2737708" cy="3310332"/>
          </a:xfrm>
        </p:spPr>
        <p:txBody>
          <a:bodyPr/>
          <a:lstStyle/>
          <a:p>
            <a:pPr marL="0" indent="0">
              <a:buNone/>
            </a:pPr>
            <a:r>
              <a:rPr lang="en-US" dirty="0"/>
              <a:t>Ensure you can easily spot trends and respond to issues affecting your KPIs</a:t>
            </a:r>
          </a:p>
        </p:txBody>
      </p:sp>
    </p:spTree>
    <p:extLst>
      <p:ext uri="{BB962C8B-B14F-4D97-AF65-F5344CB8AC3E}">
        <p14:creationId xmlns:p14="http://schemas.microsoft.com/office/powerpoint/2010/main" val="379647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5DFA-D8EB-459E-B188-762DD6A1C5DB}"/>
              </a:ext>
            </a:extLst>
          </p:cNvPr>
          <p:cNvSpPr>
            <a:spLocks noGrp="1"/>
          </p:cNvSpPr>
          <p:nvPr>
            <p:ph type="title"/>
          </p:nvPr>
        </p:nvSpPr>
        <p:spPr/>
        <p:txBody>
          <a:bodyPr anchor="ctr"/>
          <a:lstStyle/>
          <a:p>
            <a:r>
              <a:rPr lang="en-US" sz="4000" dirty="0"/>
              <a:t>David </a:t>
            </a:r>
            <a:br>
              <a:rPr lang="en-US" sz="4000" dirty="0"/>
            </a:br>
            <a:r>
              <a:rPr lang="en-US" sz="4000" dirty="0"/>
              <a:t>Brewer</a:t>
            </a:r>
            <a:br>
              <a:rPr lang="en-US" sz="4000" dirty="0"/>
            </a:br>
            <a:r>
              <a:rPr lang="en-US" sz="1200" b="1" spc="300" dirty="0">
                <a:solidFill>
                  <a:srgbClr val="009EDA"/>
                </a:solidFill>
              </a:rPr>
              <a:t>REVENUE CYCLE DIRECTOR, ALLSCRIPTS</a:t>
            </a:r>
            <a:endParaRPr lang="en-US" b="1" spc="300" dirty="0">
              <a:solidFill>
                <a:srgbClr val="009EDA"/>
              </a:solidFill>
            </a:endParaRPr>
          </a:p>
        </p:txBody>
      </p:sp>
      <p:sp>
        <p:nvSpPr>
          <p:cNvPr id="7" name="Rectangle 6">
            <a:extLst>
              <a:ext uri="{FF2B5EF4-FFF2-40B4-BE49-F238E27FC236}">
                <a16:creationId xmlns:a16="http://schemas.microsoft.com/office/drawing/2014/main" id="{94955A34-165B-4EB2-8A8E-01E26B649F99}"/>
              </a:ext>
            </a:extLst>
          </p:cNvPr>
          <p:cNvSpPr/>
          <p:nvPr/>
        </p:nvSpPr>
        <p:spPr>
          <a:xfrm>
            <a:off x="3863564" y="1326454"/>
            <a:ext cx="3890610" cy="1728216"/>
          </a:xfrm>
          <a:prstGeom prst="rect">
            <a:avLst/>
          </a:prstGeom>
          <a:solidFill>
            <a:schemeClr val="bg1">
              <a:lumMod val="95000"/>
            </a:schemeClr>
          </a:solidFill>
          <a:ln w="25400" cap="flat" cmpd="sng" algn="ctr">
            <a:noFill/>
            <a:prstDash val="solid"/>
          </a:ln>
          <a:effectLst/>
        </p:spPr>
        <p:txBody>
          <a:bodyPr spcFirstLastPara="0" vert="horz" wrap="square" lIns="182880" tIns="274320" rIns="182880" bIns="182880" numCol="1" spcCol="1270" anchor="t" anchorCtr="0">
            <a:noAutofit/>
          </a:bodyPr>
          <a:lstStyle/>
          <a:p>
            <a:pPr>
              <a:spcAft>
                <a:spcPts val="600"/>
              </a:spcAft>
            </a:pPr>
            <a:endParaRPr lang="en-US" dirty="0"/>
          </a:p>
        </p:txBody>
      </p:sp>
      <p:sp>
        <p:nvSpPr>
          <p:cNvPr id="8" name="Rectangle 7">
            <a:extLst>
              <a:ext uri="{FF2B5EF4-FFF2-40B4-BE49-F238E27FC236}">
                <a16:creationId xmlns:a16="http://schemas.microsoft.com/office/drawing/2014/main" id="{BBC256A6-6239-4DF6-BEE8-D8CABEB34073}"/>
              </a:ext>
            </a:extLst>
          </p:cNvPr>
          <p:cNvSpPr/>
          <p:nvPr/>
        </p:nvSpPr>
        <p:spPr>
          <a:xfrm>
            <a:off x="3863564" y="3901614"/>
            <a:ext cx="3890610" cy="1728216"/>
          </a:xfrm>
          <a:prstGeom prst="rect">
            <a:avLst/>
          </a:prstGeom>
          <a:solidFill>
            <a:schemeClr val="bg1">
              <a:lumMod val="95000"/>
            </a:schemeClr>
          </a:solidFill>
          <a:ln w="25400" cap="flat" cmpd="sng" algn="ctr">
            <a:noFill/>
            <a:prstDash val="solid"/>
          </a:ln>
          <a:effectLst/>
        </p:spPr>
        <p:txBody>
          <a:bodyPr spcFirstLastPara="0" vert="horz" wrap="square" lIns="182880" tIns="274320" rIns="182880" bIns="182880" numCol="1" spcCol="1270" anchor="t" anchorCtr="0">
            <a:noAutofit/>
          </a:bodyPr>
          <a:lstStyle/>
          <a:p>
            <a:pPr>
              <a:spcAft>
                <a:spcPts val="600"/>
              </a:spcAft>
            </a:pPr>
            <a:endParaRPr lang="en-US" dirty="0"/>
          </a:p>
        </p:txBody>
      </p:sp>
      <p:sp>
        <p:nvSpPr>
          <p:cNvPr id="9" name="Rectangle 8">
            <a:extLst>
              <a:ext uri="{FF2B5EF4-FFF2-40B4-BE49-F238E27FC236}">
                <a16:creationId xmlns:a16="http://schemas.microsoft.com/office/drawing/2014/main" id="{88AB3D51-2B81-4E9C-BC54-FED3E3578ECE}"/>
              </a:ext>
            </a:extLst>
          </p:cNvPr>
          <p:cNvSpPr/>
          <p:nvPr/>
        </p:nvSpPr>
        <p:spPr>
          <a:xfrm>
            <a:off x="7883006" y="1326454"/>
            <a:ext cx="3890608" cy="1728216"/>
          </a:xfrm>
          <a:prstGeom prst="rect">
            <a:avLst/>
          </a:prstGeom>
          <a:solidFill>
            <a:schemeClr val="bg1">
              <a:lumMod val="95000"/>
            </a:schemeClr>
          </a:solidFill>
          <a:ln w="25400" cap="flat" cmpd="sng" algn="ctr">
            <a:noFill/>
            <a:prstDash val="solid"/>
          </a:ln>
          <a:effectLst/>
        </p:spPr>
        <p:txBody>
          <a:bodyPr spcFirstLastPara="0" vert="horz" wrap="square" lIns="182880" tIns="274320" rIns="182880" bIns="182880" numCol="1" spcCol="1270" anchor="t" anchorCtr="0">
            <a:noAutofit/>
          </a:bodyPr>
          <a:lstStyle/>
          <a:p>
            <a:pPr>
              <a:spcAft>
                <a:spcPts val="600"/>
              </a:spcAft>
            </a:pPr>
            <a:endParaRPr lang="en-US" dirty="0"/>
          </a:p>
        </p:txBody>
      </p:sp>
      <p:sp>
        <p:nvSpPr>
          <p:cNvPr id="10" name="Rectangle 9">
            <a:extLst>
              <a:ext uri="{FF2B5EF4-FFF2-40B4-BE49-F238E27FC236}">
                <a16:creationId xmlns:a16="http://schemas.microsoft.com/office/drawing/2014/main" id="{6F2248B3-7492-4FC7-AFE3-973B7DAD44D6}"/>
              </a:ext>
            </a:extLst>
          </p:cNvPr>
          <p:cNvSpPr/>
          <p:nvPr/>
        </p:nvSpPr>
        <p:spPr>
          <a:xfrm>
            <a:off x="7883006" y="3901614"/>
            <a:ext cx="3890608" cy="1728216"/>
          </a:xfrm>
          <a:prstGeom prst="rect">
            <a:avLst/>
          </a:prstGeom>
          <a:solidFill>
            <a:schemeClr val="bg1">
              <a:lumMod val="95000"/>
            </a:schemeClr>
          </a:solidFill>
          <a:ln w="25400" cap="flat" cmpd="sng" algn="ctr">
            <a:noFill/>
            <a:prstDash val="solid"/>
          </a:ln>
          <a:effectLst/>
        </p:spPr>
        <p:txBody>
          <a:bodyPr spcFirstLastPara="0" vert="horz" wrap="square" lIns="182880" tIns="274320" rIns="182880" bIns="182880" numCol="1" spcCol="1270" anchor="t" anchorCtr="0">
            <a:noAutofit/>
          </a:bodyPr>
          <a:lstStyle/>
          <a:p>
            <a:pPr>
              <a:spcAft>
                <a:spcPts val="600"/>
              </a:spcAft>
            </a:pPr>
            <a:endParaRPr lang="en-US" dirty="0"/>
          </a:p>
        </p:txBody>
      </p:sp>
      <p:sp>
        <p:nvSpPr>
          <p:cNvPr id="12" name="Rectangle 11">
            <a:extLst>
              <a:ext uri="{FF2B5EF4-FFF2-40B4-BE49-F238E27FC236}">
                <a16:creationId xmlns:a16="http://schemas.microsoft.com/office/drawing/2014/main" id="{37D0F3DE-EBD2-4C1D-86B6-7FAD62FDA212}"/>
              </a:ext>
            </a:extLst>
          </p:cNvPr>
          <p:cNvSpPr/>
          <p:nvPr/>
        </p:nvSpPr>
        <p:spPr>
          <a:xfrm>
            <a:off x="3906788" y="1962562"/>
            <a:ext cx="3724591" cy="646331"/>
          </a:xfrm>
          <a:prstGeom prst="rect">
            <a:avLst/>
          </a:prstGeom>
        </p:spPr>
        <p:txBody>
          <a:bodyPr wrap="square">
            <a:spAutoFit/>
          </a:bodyPr>
          <a:lstStyle/>
          <a:p>
            <a:pPr algn="ctr">
              <a:spcAft>
                <a:spcPts val="600"/>
              </a:spcAft>
            </a:pPr>
            <a:r>
              <a:rPr lang="en-US" dirty="0"/>
              <a:t>Consults with Allscripts clients to discuss their revenue cycle performance</a:t>
            </a:r>
          </a:p>
        </p:txBody>
      </p:sp>
      <p:sp>
        <p:nvSpPr>
          <p:cNvPr id="13" name="Rectangle 12">
            <a:extLst>
              <a:ext uri="{FF2B5EF4-FFF2-40B4-BE49-F238E27FC236}">
                <a16:creationId xmlns:a16="http://schemas.microsoft.com/office/drawing/2014/main" id="{E5B46E29-58C8-4CDE-9AE9-303DF1B8BF11}"/>
              </a:ext>
            </a:extLst>
          </p:cNvPr>
          <p:cNvSpPr/>
          <p:nvPr/>
        </p:nvSpPr>
        <p:spPr>
          <a:xfrm>
            <a:off x="8098770" y="1861103"/>
            <a:ext cx="3459080" cy="1200329"/>
          </a:xfrm>
          <a:prstGeom prst="rect">
            <a:avLst/>
          </a:prstGeom>
        </p:spPr>
        <p:txBody>
          <a:bodyPr wrap="square">
            <a:spAutoFit/>
          </a:bodyPr>
          <a:lstStyle/>
          <a:p>
            <a:pPr algn="ctr">
              <a:spcAft>
                <a:spcPts val="600"/>
              </a:spcAft>
            </a:pPr>
            <a:r>
              <a:rPr lang="en-US" dirty="0"/>
              <a:t>25 years of experience in revenue cycle management, practice management and hospital management</a:t>
            </a:r>
          </a:p>
        </p:txBody>
      </p:sp>
      <p:sp>
        <p:nvSpPr>
          <p:cNvPr id="14" name="Rectangle 13">
            <a:extLst>
              <a:ext uri="{FF2B5EF4-FFF2-40B4-BE49-F238E27FC236}">
                <a16:creationId xmlns:a16="http://schemas.microsoft.com/office/drawing/2014/main" id="{8CDA385A-056D-4436-9ACB-0FC056723CBC}"/>
              </a:ext>
            </a:extLst>
          </p:cNvPr>
          <p:cNvSpPr/>
          <p:nvPr/>
        </p:nvSpPr>
        <p:spPr>
          <a:xfrm>
            <a:off x="3946573" y="4608216"/>
            <a:ext cx="3724591" cy="646331"/>
          </a:xfrm>
          <a:prstGeom prst="rect">
            <a:avLst/>
          </a:prstGeom>
        </p:spPr>
        <p:txBody>
          <a:bodyPr wrap="square">
            <a:spAutoFit/>
          </a:bodyPr>
          <a:lstStyle/>
          <a:p>
            <a:pPr algn="ctr">
              <a:spcAft>
                <a:spcPts val="600"/>
              </a:spcAft>
            </a:pPr>
            <a:r>
              <a:rPr lang="en-US" dirty="0"/>
              <a:t>Maximizes client results with a variety of revenue cycle solutions</a:t>
            </a:r>
          </a:p>
        </p:txBody>
      </p:sp>
      <p:sp>
        <p:nvSpPr>
          <p:cNvPr id="15" name="Rectangle 14">
            <a:extLst>
              <a:ext uri="{FF2B5EF4-FFF2-40B4-BE49-F238E27FC236}">
                <a16:creationId xmlns:a16="http://schemas.microsoft.com/office/drawing/2014/main" id="{D5773846-F6CF-4C1D-B6E9-170221DDAA9C}"/>
              </a:ext>
            </a:extLst>
          </p:cNvPr>
          <p:cNvSpPr/>
          <p:nvPr/>
        </p:nvSpPr>
        <p:spPr>
          <a:xfrm>
            <a:off x="7951408" y="4608216"/>
            <a:ext cx="3753804" cy="923330"/>
          </a:xfrm>
          <a:prstGeom prst="rect">
            <a:avLst/>
          </a:prstGeom>
        </p:spPr>
        <p:txBody>
          <a:bodyPr wrap="square">
            <a:spAutoFit/>
          </a:bodyPr>
          <a:lstStyle/>
          <a:p>
            <a:pPr algn="ctr">
              <a:spcAft>
                <a:spcPts val="600"/>
              </a:spcAft>
            </a:pPr>
            <a:r>
              <a:rPr lang="en-US" dirty="0"/>
              <a:t>Passionate about using technology to reduce redundancy and increase visibility into performance</a:t>
            </a:r>
          </a:p>
        </p:txBody>
      </p:sp>
      <p:sp>
        <p:nvSpPr>
          <p:cNvPr id="24" name="Oval 23">
            <a:extLst>
              <a:ext uri="{FF2B5EF4-FFF2-40B4-BE49-F238E27FC236}">
                <a16:creationId xmlns:a16="http://schemas.microsoft.com/office/drawing/2014/main" id="{DCCD5A81-2C65-4E0E-83E7-9A617C94D19D}"/>
              </a:ext>
            </a:extLst>
          </p:cNvPr>
          <p:cNvSpPr/>
          <p:nvPr/>
        </p:nvSpPr>
        <p:spPr>
          <a:xfrm>
            <a:off x="5311883" y="1012395"/>
            <a:ext cx="914400" cy="914400"/>
          </a:xfrm>
          <a:prstGeom prst="ellipse">
            <a:avLst/>
          </a:prstGeom>
          <a:solidFill>
            <a:srgbClr val="009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BB517DBF-5F36-498D-9A35-DB8C28766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4615" y="1176998"/>
            <a:ext cx="468352" cy="548640"/>
          </a:xfrm>
          <a:prstGeom prst="rect">
            <a:avLst/>
          </a:prstGeom>
        </p:spPr>
      </p:pic>
      <p:sp>
        <p:nvSpPr>
          <p:cNvPr id="25" name="Oval 24">
            <a:extLst>
              <a:ext uri="{FF2B5EF4-FFF2-40B4-BE49-F238E27FC236}">
                <a16:creationId xmlns:a16="http://schemas.microsoft.com/office/drawing/2014/main" id="{AA0C80F2-36B9-4327-8CD7-5D172DC086EF}"/>
              </a:ext>
            </a:extLst>
          </p:cNvPr>
          <p:cNvSpPr/>
          <p:nvPr/>
        </p:nvSpPr>
        <p:spPr>
          <a:xfrm>
            <a:off x="9371110" y="1007449"/>
            <a:ext cx="914400" cy="914400"/>
          </a:xfrm>
          <a:prstGeom prst="ellipse">
            <a:avLst/>
          </a:prstGeom>
          <a:solidFill>
            <a:srgbClr val="009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06E2FE0-9A10-45C8-825C-1B4B3870DCEB}"/>
              </a:ext>
            </a:extLst>
          </p:cNvPr>
          <p:cNvGrpSpPr/>
          <p:nvPr/>
        </p:nvGrpSpPr>
        <p:grpSpPr>
          <a:xfrm>
            <a:off x="9494821" y="1108403"/>
            <a:ext cx="666978" cy="660517"/>
            <a:chOff x="9235714" y="1446548"/>
            <a:chExt cx="666978" cy="660517"/>
          </a:xfrm>
        </p:grpSpPr>
        <p:pic>
          <p:nvPicPr>
            <p:cNvPr id="17" name="Graphic 16">
              <a:extLst>
                <a:ext uri="{FF2B5EF4-FFF2-40B4-BE49-F238E27FC236}">
                  <a16:creationId xmlns:a16="http://schemas.microsoft.com/office/drawing/2014/main" id="{9EC67B4B-4A1E-4FBC-8436-C8ED14DAC4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4546" y="1697490"/>
              <a:ext cx="409575" cy="409575"/>
            </a:xfrm>
            <a:prstGeom prst="rect">
              <a:avLst/>
            </a:prstGeom>
          </p:spPr>
        </p:pic>
        <p:pic>
          <p:nvPicPr>
            <p:cNvPr id="18" name="Graphic 17">
              <a:extLst>
                <a:ext uri="{FF2B5EF4-FFF2-40B4-BE49-F238E27FC236}">
                  <a16:creationId xmlns:a16="http://schemas.microsoft.com/office/drawing/2014/main" id="{836A29DC-4E40-4440-B924-7382903849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35714" y="1553187"/>
              <a:ext cx="205048" cy="182880"/>
            </a:xfrm>
            <a:prstGeom prst="rect">
              <a:avLst/>
            </a:prstGeom>
          </p:spPr>
        </p:pic>
        <p:pic>
          <p:nvPicPr>
            <p:cNvPr id="19" name="Graphic 18">
              <a:extLst>
                <a:ext uri="{FF2B5EF4-FFF2-40B4-BE49-F238E27FC236}">
                  <a16:creationId xmlns:a16="http://schemas.microsoft.com/office/drawing/2014/main" id="{5EB53A80-EB1B-423B-B4F1-AD299FD9E3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97644" y="1553187"/>
              <a:ext cx="205048" cy="182880"/>
            </a:xfrm>
            <a:prstGeom prst="rect">
              <a:avLst/>
            </a:prstGeom>
          </p:spPr>
        </p:pic>
        <p:pic>
          <p:nvPicPr>
            <p:cNvPr id="20" name="Graphic 19">
              <a:extLst>
                <a:ext uri="{FF2B5EF4-FFF2-40B4-BE49-F238E27FC236}">
                  <a16:creationId xmlns:a16="http://schemas.microsoft.com/office/drawing/2014/main" id="{DC82FACD-3160-4CBC-9EB5-8B589FA174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6809" y="1446548"/>
              <a:ext cx="205048" cy="182880"/>
            </a:xfrm>
            <a:prstGeom prst="rect">
              <a:avLst/>
            </a:prstGeom>
          </p:spPr>
        </p:pic>
      </p:grpSp>
      <p:sp>
        <p:nvSpPr>
          <p:cNvPr id="26" name="Oval 25">
            <a:extLst>
              <a:ext uri="{FF2B5EF4-FFF2-40B4-BE49-F238E27FC236}">
                <a16:creationId xmlns:a16="http://schemas.microsoft.com/office/drawing/2014/main" id="{59462ED1-293F-4838-8671-D583740FF6AA}"/>
              </a:ext>
            </a:extLst>
          </p:cNvPr>
          <p:cNvSpPr/>
          <p:nvPr/>
        </p:nvSpPr>
        <p:spPr>
          <a:xfrm>
            <a:off x="5311883" y="3577700"/>
            <a:ext cx="914400" cy="914400"/>
          </a:xfrm>
          <a:prstGeom prst="ellipse">
            <a:avLst/>
          </a:prstGeom>
          <a:solidFill>
            <a:srgbClr val="009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8CC9F77F-5E41-45CA-83BB-8CCE62FBC8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34907" y="3806300"/>
            <a:ext cx="457200" cy="457200"/>
          </a:xfrm>
          <a:prstGeom prst="rect">
            <a:avLst/>
          </a:prstGeom>
        </p:spPr>
      </p:pic>
      <p:sp>
        <p:nvSpPr>
          <p:cNvPr id="27" name="Oval 26">
            <a:extLst>
              <a:ext uri="{FF2B5EF4-FFF2-40B4-BE49-F238E27FC236}">
                <a16:creationId xmlns:a16="http://schemas.microsoft.com/office/drawing/2014/main" id="{79D7C597-1EA9-45BD-AAF7-B386151835EB}"/>
              </a:ext>
            </a:extLst>
          </p:cNvPr>
          <p:cNvSpPr/>
          <p:nvPr/>
        </p:nvSpPr>
        <p:spPr>
          <a:xfrm>
            <a:off x="9371110" y="3581951"/>
            <a:ext cx="914400" cy="914400"/>
          </a:xfrm>
          <a:prstGeom prst="ellipse">
            <a:avLst/>
          </a:prstGeom>
          <a:solidFill>
            <a:srgbClr val="009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825242F8-B21B-4930-B1E4-868BEEA348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97345" y="3760580"/>
            <a:ext cx="534572" cy="548640"/>
          </a:xfrm>
          <a:prstGeom prst="rect">
            <a:avLst/>
          </a:prstGeom>
        </p:spPr>
      </p:pic>
      <p:pic>
        <p:nvPicPr>
          <p:cNvPr id="11" name="Content Placeholder 10">
            <a:extLst>
              <a:ext uri="{FF2B5EF4-FFF2-40B4-BE49-F238E27FC236}">
                <a16:creationId xmlns:a16="http://schemas.microsoft.com/office/drawing/2014/main" id="{D60C30DB-DCE1-4FB8-92E7-1480FB96C7A9}"/>
              </a:ext>
            </a:extLst>
          </p:cNvPr>
          <p:cNvPicPr>
            <a:picLocks noGrp="1" noChangeAspect="1"/>
          </p:cNvPicPr>
          <p:nvPr>
            <p:ph idx="10"/>
          </p:nvPr>
        </p:nvPicPr>
        <p:blipFill>
          <a:blip r:embed="rId13">
            <a:extLst>
              <a:ext uri="{28A0092B-C50C-407E-A947-70E740481C1C}">
                <a14:useLocalDpi xmlns:a14="http://schemas.microsoft.com/office/drawing/2010/main" val="0"/>
              </a:ext>
            </a:extLst>
          </a:blip>
          <a:srcRect/>
          <a:stretch/>
        </p:blipFill>
        <p:spPr>
          <a:xfrm>
            <a:off x="451694" y="2844052"/>
            <a:ext cx="2444649" cy="3241584"/>
          </a:xfrm>
        </p:spPr>
      </p:pic>
    </p:spTree>
    <p:extLst>
      <p:ext uri="{BB962C8B-B14F-4D97-AF65-F5344CB8AC3E}">
        <p14:creationId xmlns:p14="http://schemas.microsoft.com/office/powerpoint/2010/main" val="8953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B060D0F-17D2-47F3-873D-EEA8EB578DB4}"/>
              </a:ext>
            </a:extLst>
          </p:cNvPr>
          <p:cNvGrpSpPr/>
          <p:nvPr/>
        </p:nvGrpSpPr>
        <p:grpSpPr>
          <a:xfrm>
            <a:off x="8926087" y="1803598"/>
            <a:ext cx="2346722" cy="3831604"/>
            <a:chOff x="8926087" y="1803598"/>
            <a:chExt cx="2346722" cy="3831604"/>
          </a:xfrm>
        </p:grpSpPr>
        <p:sp>
          <p:nvSpPr>
            <p:cNvPr id="31" name="Rectangle 30">
              <a:extLst>
                <a:ext uri="{FF2B5EF4-FFF2-40B4-BE49-F238E27FC236}">
                  <a16:creationId xmlns:a16="http://schemas.microsoft.com/office/drawing/2014/main" id="{F2F3CF17-D86F-CA43-8D79-8B05F9D1D474}"/>
                </a:ext>
              </a:extLst>
            </p:cNvPr>
            <p:cNvSpPr/>
            <p:nvPr/>
          </p:nvSpPr>
          <p:spPr>
            <a:xfrm>
              <a:off x="8926087" y="1803598"/>
              <a:ext cx="2346722" cy="3831604"/>
            </a:xfrm>
            <a:prstGeom prst="rect">
              <a:avLst/>
            </a:prstGeom>
            <a:solidFill>
              <a:schemeClr val="bg1">
                <a:lumMod val="95000"/>
              </a:schemeClr>
            </a:solidFill>
            <a:ln w="25400" cap="flat" cmpd="sng" algn="ctr">
              <a:noFill/>
              <a:prstDash val="solid"/>
            </a:ln>
            <a:effectLst/>
          </p:spPr>
          <p:txBody>
            <a:bodyPr spcFirstLastPara="0" vert="horz" wrap="square" lIns="243614" tIns="1339879" rIns="243614" bIns="243614" numCol="1" spcCol="1270" anchor="t" anchorCtr="0">
              <a:noAutofit/>
            </a:bodyPr>
            <a:lstStyle/>
            <a:p>
              <a:pPr algn="ctr" defTabSz="888156">
                <a:lnSpc>
                  <a:spcPct val="90000"/>
                </a:lnSpc>
                <a:spcBef>
                  <a:spcPct val="0"/>
                </a:spcBef>
                <a:spcAft>
                  <a:spcPts val="266"/>
                </a:spcAft>
                <a:defRPr/>
              </a:pPr>
              <a:r>
                <a:rPr lang="en-US" sz="2131" kern="0" dirty="0">
                  <a:solidFill>
                    <a:srgbClr val="000000"/>
                  </a:solidFill>
                  <a:latin typeface="Tw Cen MT" panose="020B0602020104020603"/>
                </a:rPr>
                <a:t>Share the information with all stakeholders</a:t>
              </a:r>
            </a:p>
            <a:p>
              <a:pPr algn="ctr" defTabSz="888156">
                <a:lnSpc>
                  <a:spcPct val="90000"/>
                </a:lnSpc>
                <a:spcBef>
                  <a:spcPct val="0"/>
                </a:spcBef>
                <a:spcAft>
                  <a:spcPts val="266"/>
                </a:spcAft>
                <a:defRPr/>
              </a:pPr>
              <a:endParaRPr lang="en-US" sz="1000" kern="0" dirty="0">
                <a:solidFill>
                  <a:srgbClr val="000000"/>
                </a:solidFill>
                <a:latin typeface="Tw Cen MT" panose="020B0602020104020603"/>
              </a:endParaRPr>
            </a:p>
            <a:p>
              <a:pPr marL="342900" indent="-342900" defTabSz="888156">
                <a:lnSpc>
                  <a:spcPct val="90000"/>
                </a:lnSpc>
                <a:spcBef>
                  <a:spcPct val="0"/>
                </a:spcBef>
                <a:spcAft>
                  <a:spcPts val="266"/>
                </a:spcAft>
                <a:buFont typeface="Arial" panose="020B0604020202020204" pitchFamily="34" charset="0"/>
                <a:buChar char="•"/>
                <a:defRPr/>
              </a:pPr>
              <a:r>
                <a:rPr lang="en-US" sz="1600" kern="0" dirty="0">
                  <a:solidFill>
                    <a:srgbClr val="000000"/>
                  </a:solidFill>
                  <a:latin typeface="Tw Cen MT" panose="020B0602020104020603"/>
                </a:rPr>
                <a:t>Frequency to benchmark</a:t>
              </a:r>
            </a:p>
            <a:p>
              <a:pPr marL="342900" indent="-342900" defTabSz="888156">
                <a:lnSpc>
                  <a:spcPct val="90000"/>
                </a:lnSpc>
                <a:spcBef>
                  <a:spcPct val="0"/>
                </a:spcBef>
                <a:spcAft>
                  <a:spcPts val="266"/>
                </a:spcAft>
                <a:buFont typeface="Arial" panose="020B0604020202020204" pitchFamily="34" charset="0"/>
                <a:buChar char="•"/>
                <a:defRPr/>
              </a:pPr>
              <a:r>
                <a:rPr lang="en-US" sz="1600" kern="0" dirty="0">
                  <a:solidFill>
                    <a:srgbClr val="000000"/>
                  </a:solidFill>
                  <a:latin typeface="Tw Cen MT" panose="020B0602020104020603"/>
                </a:rPr>
                <a:t>Agree on the KPIs</a:t>
              </a:r>
            </a:p>
          </p:txBody>
        </p:sp>
        <p:pic>
          <p:nvPicPr>
            <p:cNvPr id="19" name="Graphic 18">
              <a:extLst>
                <a:ext uri="{FF2B5EF4-FFF2-40B4-BE49-F238E27FC236}">
                  <a16:creationId xmlns:a16="http://schemas.microsoft.com/office/drawing/2014/main" id="{8A5464C1-2656-42EA-84DA-B86E71B99C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5122" y="2383263"/>
              <a:ext cx="548640" cy="548640"/>
            </a:xfrm>
            <a:prstGeom prst="rect">
              <a:avLst/>
            </a:prstGeom>
          </p:spPr>
        </p:pic>
      </p:grpSp>
      <p:grpSp>
        <p:nvGrpSpPr>
          <p:cNvPr id="4" name="Group 3">
            <a:extLst>
              <a:ext uri="{FF2B5EF4-FFF2-40B4-BE49-F238E27FC236}">
                <a16:creationId xmlns:a16="http://schemas.microsoft.com/office/drawing/2014/main" id="{40466962-0073-4B93-9D11-45FF89C4395A}"/>
              </a:ext>
            </a:extLst>
          </p:cNvPr>
          <p:cNvGrpSpPr/>
          <p:nvPr/>
        </p:nvGrpSpPr>
        <p:grpSpPr>
          <a:xfrm>
            <a:off x="6257123" y="1803598"/>
            <a:ext cx="2346722" cy="3831604"/>
            <a:chOff x="6257123" y="1803598"/>
            <a:chExt cx="2346722" cy="3831604"/>
          </a:xfrm>
        </p:grpSpPr>
        <p:sp>
          <p:nvSpPr>
            <p:cNvPr id="30" name="Rectangle 29">
              <a:extLst>
                <a:ext uri="{FF2B5EF4-FFF2-40B4-BE49-F238E27FC236}">
                  <a16:creationId xmlns:a16="http://schemas.microsoft.com/office/drawing/2014/main" id="{99321CB0-75AE-CA4A-AE25-93C8CD376037}"/>
                </a:ext>
              </a:extLst>
            </p:cNvPr>
            <p:cNvSpPr/>
            <p:nvPr/>
          </p:nvSpPr>
          <p:spPr>
            <a:xfrm>
              <a:off x="6257123" y="1803598"/>
              <a:ext cx="2346722" cy="3831604"/>
            </a:xfrm>
            <a:prstGeom prst="rect">
              <a:avLst/>
            </a:prstGeom>
            <a:solidFill>
              <a:schemeClr val="bg1">
                <a:lumMod val="95000"/>
              </a:schemeClr>
            </a:solidFill>
            <a:ln w="25400" cap="flat" cmpd="sng" algn="ctr">
              <a:noFill/>
              <a:prstDash val="solid"/>
            </a:ln>
            <a:effectLst/>
          </p:spPr>
          <p:txBody>
            <a:bodyPr spcFirstLastPara="0" vert="horz" wrap="square" lIns="243614" tIns="1339879" rIns="243614" bIns="243614" numCol="1" spcCol="1270" anchor="t" anchorCtr="0">
              <a:noAutofit/>
            </a:bodyPr>
            <a:lstStyle/>
            <a:p>
              <a:pPr algn="ctr" defTabSz="888156">
                <a:lnSpc>
                  <a:spcPct val="90000"/>
                </a:lnSpc>
                <a:spcBef>
                  <a:spcPct val="0"/>
                </a:spcBef>
                <a:spcAft>
                  <a:spcPts val="266"/>
                </a:spcAft>
                <a:defRPr/>
              </a:pPr>
              <a:r>
                <a:rPr lang="en-US" sz="2131" kern="0" dirty="0">
                  <a:solidFill>
                    <a:srgbClr val="000000"/>
                  </a:solidFill>
                  <a:latin typeface="Tw Cen MT" panose="020B0602020104020603"/>
                </a:rPr>
                <a:t>Create your own KPIs against MGMA standards</a:t>
              </a:r>
            </a:p>
          </p:txBody>
        </p:sp>
        <p:pic>
          <p:nvPicPr>
            <p:cNvPr id="18" name="Graphic 17">
              <a:extLst>
                <a:ext uri="{FF2B5EF4-FFF2-40B4-BE49-F238E27FC236}">
                  <a16:creationId xmlns:a16="http://schemas.microsoft.com/office/drawing/2014/main" id="{0AE2D1D8-506A-4F19-A35A-E4195341E0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6164" y="2389086"/>
              <a:ext cx="548640" cy="548640"/>
            </a:xfrm>
            <a:prstGeom prst="rect">
              <a:avLst/>
            </a:prstGeom>
          </p:spPr>
        </p:pic>
      </p:grpSp>
      <p:grpSp>
        <p:nvGrpSpPr>
          <p:cNvPr id="3" name="Group 2">
            <a:extLst>
              <a:ext uri="{FF2B5EF4-FFF2-40B4-BE49-F238E27FC236}">
                <a16:creationId xmlns:a16="http://schemas.microsoft.com/office/drawing/2014/main" id="{F60E73EE-9EF8-420D-BC9A-549C0B3B4BD1}"/>
              </a:ext>
            </a:extLst>
          </p:cNvPr>
          <p:cNvGrpSpPr/>
          <p:nvPr/>
        </p:nvGrpSpPr>
        <p:grpSpPr>
          <a:xfrm>
            <a:off x="3588160" y="1803598"/>
            <a:ext cx="2346722" cy="3831604"/>
            <a:chOff x="3588160" y="1803598"/>
            <a:chExt cx="2346722" cy="3831604"/>
          </a:xfrm>
        </p:grpSpPr>
        <p:sp>
          <p:nvSpPr>
            <p:cNvPr id="29" name="Rectangle 28">
              <a:extLst>
                <a:ext uri="{FF2B5EF4-FFF2-40B4-BE49-F238E27FC236}">
                  <a16:creationId xmlns:a16="http://schemas.microsoft.com/office/drawing/2014/main" id="{C7617DCD-B84F-1A44-97EA-D175ACD0396B}"/>
                </a:ext>
              </a:extLst>
            </p:cNvPr>
            <p:cNvSpPr/>
            <p:nvPr/>
          </p:nvSpPr>
          <p:spPr>
            <a:xfrm>
              <a:off x="3588160" y="1803598"/>
              <a:ext cx="2346722" cy="3831604"/>
            </a:xfrm>
            <a:prstGeom prst="rect">
              <a:avLst/>
            </a:prstGeom>
            <a:solidFill>
              <a:schemeClr val="bg1">
                <a:lumMod val="95000"/>
              </a:schemeClr>
            </a:solidFill>
            <a:ln w="25400" cap="flat" cmpd="sng" algn="ctr">
              <a:noFill/>
              <a:prstDash val="solid"/>
            </a:ln>
            <a:effectLst/>
          </p:spPr>
          <p:txBody>
            <a:bodyPr spcFirstLastPara="0" vert="horz" wrap="square" lIns="243614" tIns="1339879" rIns="243614" bIns="243614" numCol="1" spcCol="1270" anchor="t" anchorCtr="0">
              <a:noAutofit/>
            </a:bodyPr>
            <a:lstStyle/>
            <a:p>
              <a:pPr algn="ctr" defTabSz="888156">
                <a:lnSpc>
                  <a:spcPct val="90000"/>
                </a:lnSpc>
                <a:spcBef>
                  <a:spcPct val="0"/>
                </a:spcBef>
                <a:spcAft>
                  <a:spcPts val="266"/>
                </a:spcAft>
                <a:defRPr/>
              </a:pPr>
              <a:r>
                <a:rPr lang="en-US" sz="2131" kern="0" dirty="0">
                  <a:solidFill>
                    <a:srgbClr val="000000"/>
                  </a:solidFill>
                  <a:latin typeface="Tw Cen MT" panose="020B0602020104020603"/>
                </a:rPr>
                <a:t>Look at trends in seasonality</a:t>
              </a:r>
            </a:p>
            <a:p>
              <a:pPr algn="ctr" defTabSz="888156">
                <a:lnSpc>
                  <a:spcPct val="90000"/>
                </a:lnSpc>
                <a:spcBef>
                  <a:spcPct val="0"/>
                </a:spcBef>
                <a:spcAft>
                  <a:spcPts val="266"/>
                </a:spcAft>
                <a:defRPr/>
              </a:pPr>
              <a:endParaRPr lang="en-US" sz="2131" kern="0" dirty="0">
                <a:solidFill>
                  <a:srgbClr val="000000"/>
                </a:solidFill>
                <a:latin typeface="Tw Cen MT" panose="020B0602020104020603"/>
              </a:endParaRPr>
            </a:p>
            <a:p>
              <a:pPr algn="ctr" defTabSz="888156">
                <a:lnSpc>
                  <a:spcPct val="90000"/>
                </a:lnSpc>
                <a:spcBef>
                  <a:spcPct val="0"/>
                </a:spcBef>
                <a:spcAft>
                  <a:spcPts val="266"/>
                </a:spcAft>
                <a:defRPr/>
              </a:pPr>
              <a:r>
                <a:rPr lang="en-US" sz="1600" kern="0" dirty="0">
                  <a:solidFill>
                    <a:srgbClr val="000000"/>
                  </a:solidFill>
                  <a:latin typeface="Tw Cen MT" panose="020B0602020104020603"/>
                </a:rPr>
                <a:t>(e.g., Q1 deductibles, cash flow projection)</a:t>
              </a:r>
            </a:p>
          </p:txBody>
        </p:sp>
        <p:pic>
          <p:nvPicPr>
            <p:cNvPr id="16" name="Graphic 15">
              <a:extLst>
                <a:ext uri="{FF2B5EF4-FFF2-40B4-BE49-F238E27FC236}">
                  <a16:creationId xmlns:a16="http://schemas.microsoft.com/office/drawing/2014/main" id="{6474A1EB-CA8F-4C68-99DC-9059FEC280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5369" y="2383263"/>
              <a:ext cx="606391" cy="548640"/>
            </a:xfrm>
            <a:prstGeom prst="rect">
              <a:avLst/>
            </a:prstGeom>
          </p:spPr>
        </p:pic>
      </p:grpSp>
      <p:grpSp>
        <p:nvGrpSpPr>
          <p:cNvPr id="2" name="Group 1">
            <a:extLst>
              <a:ext uri="{FF2B5EF4-FFF2-40B4-BE49-F238E27FC236}">
                <a16:creationId xmlns:a16="http://schemas.microsoft.com/office/drawing/2014/main" id="{7D075396-EEFE-4121-A4BF-F2BF0A1619DA}"/>
              </a:ext>
            </a:extLst>
          </p:cNvPr>
          <p:cNvGrpSpPr/>
          <p:nvPr/>
        </p:nvGrpSpPr>
        <p:grpSpPr>
          <a:xfrm>
            <a:off x="919197" y="1803330"/>
            <a:ext cx="2346722" cy="3839518"/>
            <a:chOff x="919197" y="1803330"/>
            <a:chExt cx="2346722" cy="3839518"/>
          </a:xfrm>
        </p:grpSpPr>
        <p:sp>
          <p:nvSpPr>
            <p:cNvPr id="28" name="Rectangle 27">
              <a:extLst>
                <a:ext uri="{FF2B5EF4-FFF2-40B4-BE49-F238E27FC236}">
                  <a16:creationId xmlns:a16="http://schemas.microsoft.com/office/drawing/2014/main" id="{1A076C6F-689A-E24A-8370-5213271EB9ED}"/>
                </a:ext>
              </a:extLst>
            </p:cNvPr>
            <p:cNvSpPr/>
            <p:nvPr/>
          </p:nvSpPr>
          <p:spPr>
            <a:xfrm>
              <a:off x="919197" y="1803330"/>
              <a:ext cx="2346722" cy="3839518"/>
            </a:xfrm>
            <a:prstGeom prst="rect">
              <a:avLst/>
            </a:prstGeom>
            <a:solidFill>
              <a:schemeClr val="bg1">
                <a:lumMod val="95000"/>
              </a:schemeClr>
            </a:solidFill>
            <a:ln w="25400" cap="flat" cmpd="sng" algn="ctr">
              <a:noFill/>
              <a:prstDash val="solid"/>
            </a:ln>
            <a:effectLst/>
          </p:spPr>
          <p:txBody>
            <a:bodyPr spcFirstLastPara="0" vert="horz" wrap="square" lIns="243614" tIns="1339879" rIns="243614" bIns="243614" numCol="1" spcCol="1270" anchor="t" anchorCtr="0">
              <a:noAutofit/>
            </a:bodyPr>
            <a:lstStyle/>
            <a:p>
              <a:pPr algn="ctr" defTabSz="888156">
                <a:lnSpc>
                  <a:spcPct val="90000"/>
                </a:lnSpc>
                <a:spcBef>
                  <a:spcPct val="0"/>
                </a:spcBef>
                <a:spcAft>
                  <a:spcPts val="266"/>
                </a:spcAft>
                <a:defRPr/>
              </a:pPr>
              <a:r>
                <a:rPr lang="en-US" sz="2131" kern="0" dirty="0">
                  <a:solidFill>
                    <a:srgbClr val="000000"/>
                  </a:solidFill>
                  <a:latin typeface="Tw Cen MT" panose="020B0602020104020603"/>
                </a:rPr>
                <a:t>Review your payer mix to determine the KPIs to track</a:t>
              </a:r>
            </a:p>
          </p:txBody>
        </p:sp>
        <p:pic>
          <p:nvPicPr>
            <p:cNvPr id="15" name="Graphic 14">
              <a:extLst>
                <a:ext uri="{FF2B5EF4-FFF2-40B4-BE49-F238E27FC236}">
                  <a16:creationId xmlns:a16="http://schemas.microsoft.com/office/drawing/2014/main" id="{0E516ADD-DC3B-43F6-B9EC-1BCA6ED945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8238" y="2383263"/>
              <a:ext cx="548640" cy="548640"/>
            </a:xfrm>
            <a:prstGeom prst="rect">
              <a:avLst/>
            </a:prstGeom>
          </p:spPr>
        </p:pic>
      </p:grpSp>
      <p:sp>
        <p:nvSpPr>
          <p:cNvPr id="17" name="Title 16">
            <a:extLst>
              <a:ext uri="{FF2B5EF4-FFF2-40B4-BE49-F238E27FC236}">
                <a16:creationId xmlns:a16="http://schemas.microsoft.com/office/drawing/2014/main" id="{C4DF5AF2-4EF0-0348-8515-282AF1C80033}"/>
              </a:ext>
            </a:extLst>
          </p:cNvPr>
          <p:cNvSpPr>
            <a:spLocks noGrp="1"/>
          </p:cNvSpPr>
          <p:nvPr>
            <p:ph type="title"/>
          </p:nvPr>
        </p:nvSpPr>
        <p:spPr/>
        <p:txBody>
          <a:bodyPr/>
          <a:lstStyle/>
          <a:p>
            <a:r>
              <a:rPr lang="en-US" dirty="0"/>
              <a:t>Next steps</a:t>
            </a:r>
          </a:p>
        </p:txBody>
      </p:sp>
      <p:sp>
        <p:nvSpPr>
          <p:cNvPr id="32" name="Rectangle 31">
            <a:extLst>
              <a:ext uri="{FF2B5EF4-FFF2-40B4-BE49-F238E27FC236}">
                <a16:creationId xmlns:a16="http://schemas.microsoft.com/office/drawing/2014/main" id="{90ED072E-15EC-1749-9A9A-02EC490382B2}"/>
              </a:ext>
            </a:extLst>
          </p:cNvPr>
          <p:cNvSpPr/>
          <p:nvPr/>
        </p:nvSpPr>
        <p:spPr>
          <a:xfrm>
            <a:off x="919197" y="1803599"/>
            <a:ext cx="2346722" cy="102811"/>
          </a:xfrm>
          <a:prstGeom prst="rect">
            <a:avLst/>
          </a:prstGeom>
          <a:solidFill>
            <a:schemeClr val="accent2"/>
          </a:solidFill>
          <a:ln w="25400" cap="flat" cmpd="sng" algn="ctr">
            <a:noFill/>
            <a:prstDash val="solid"/>
          </a:ln>
          <a:effectLst/>
        </p:spPr>
        <p:txBody>
          <a:bodyPr spcFirstLastPara="0" vert="horz" wrap="square" lIns="243614" tIns="121807" rIns="243614" bIns="243614" numCol="1" spcCol="1270" anchor="t" anchorCtr="0">
            <a:noAutofit/>
          </a:bodyPr>
          <a:lstStyle/>
          <a:p>
            <a:pPr algn="r" defTabSz="888156">
              <a:lnSpc>
                <a:spcPct val="90000"/>
              </a:lnSpc>
              <a:spcBef>
                <a:spcPct val="0"/>
              </a:spcBef>
              <a:spcAft>
                <a:spcPts val="266"/>
              </a:spcAft>
              <a:defRPr/>
            </a:pPr>
            <a:endParaRPr lang="en-US" sz="6394" kern="0" dirty="0">
              <a:solidFill>
                <a:srgbClr val="FFFFFF"/>
              </a:solidFill>
              <a:latin typeface="Tw Cen MT" panose="020B0602020104020603"/>
            </a:endParaRPr>
          </a:p>
        </p:txBody>
      </p:sp>
      <p:sp>
        <p:nvSpPr>
          <p:cNvPr id="33" name="Rectangle 32">
            <a:extLst>
              <a:ext uri="{FF2B5EF4-FFF2-40B4-BE49-F238E27FC236}">
                <a16:creationId xmlns:a16="http://schemas.microsoft.com/office/drawing/2014/main" id="{010A7791-1E71-D645-AFEA-0D70BE07689E}"/>
              </a:ext>
            </a:extLst>
          </p:cNvPr>
          <p:cNvSpPr/>
          <p:nvPr/>
        </p:nvSpPr>
        <p:spPr>
          <a:xfrm>
            <a:off x="3588160" y="1803599"/>
            <a:ext cx="2346722" cy="102811"/>
          </a:xfrm>
          <a:prstGeom prst="rect">
            <a:avLst/>
          </a:prstGeom>
          <a:solidFill>
            <a:schemeClr val="accent3"/>
          </a:solidFill>
          <a:ln w="25400" cap="flat" cmpd="sng" algn="ctr">
            <a:noFill/>
            <a:prstDash val="solid"/>
          </a:ln>
          <a:effectLst/>
        </p:spPr>
        <p:txBody>
          <a:bodyPr spcFirstLastPara="0" vert="horz" wrap="square" lIns="243614" tIns="121807" rIns="243614" bIns="243614" numCol="1" spcCol="1270" anchor="t" anchorCtr="0">
            <a:noAutofit/>
          </a:bodyPr>
          <a:lstStyle/>
          <a:p>
            <a:pPr algn="r" defTabSz="888156">
              <a:lnSpc>
                <a:spcPct val="90000"/>
              </a:lnSpc>
              <a:spcBef>
                <a:spcPct val="0"/>
              </a:spcBef>
              <a:spcAft>
                <a:spcPts val="266"/>
              </a:spcAft>
              <a:defRPr/>
            </a:pPr>
            <a:endParaRPr lang="en-US" sz="6394" kern="0" dirty="0">
              <a:solidFill>
                <a:srgbClr val="FFFFFF"/>
              </a:solidFill>
              <a:latin typeface="Tw Cen MT" panose="020B0602020104020603"/>
            </a:endParaRPr>
          </a:p>
        </p:txBody>
      </p:sp>
      <p:sp>
        <p:nvSpPr>
          <p:cNvPr id="34" name="Rectangle 33">
            <a:extLst>
              <a:ext uri="{FF2B5EF4-FFF2-40B4-BE49-F238E27FC236}">
                <a16:creationId xmlns:a16="http://schemas.microsoft.com/office/drawing/2014/main" id="{A4FA32C6-3B94-F445-8592-5940C9A14DC8}"/>
              </a:ext>
            </a:extLst>
          </p:cNvPr>
          <p:cNvSpPr/>
          <p:nvPr/>
        </p:nvSpPr>
        <p:spPr>
          <a:xfrm>
            <a:off x="6257123" y="1803599"/>
            <a:ext cx="2346722" cy="102811"/>
          </a:xfrm>
          <a:prstGeom prst="rect">
            <a:avLst/>
          </a:prstGeom>
          <a:solidFill>
            <a:schemeClr val="accent6"/>
          </a:solidFill>
          <a:ln w="25400" cap="flat" cmpd="sng" algn="ctr">
            <a:noFill/>
            <a:prstDash val="solid"/>
          </a:ln>
          <a:effectLst/>
        </p:spPr>
        <p:txBody>
          <a:bodyPr spcFirstLastPara="0" vert="horz" wrap="square" lIns="243614" tIns="121807" rIns="243614" bIns="243614" numCol="1" spcCol="1270" anchor="t" anchorCtr="0">
            <a:noAutofit/>
          </a:bodyPr>
          <a:lstStyle/>
          <a:p>
            <a:pPr algn="r" defTabSz="888156">
              <a:lnSpc>
                <a:spcPct val="90000"/>
              </a:lnSpc>
              <a:spcBef>
                <a:spcPct val="0"/>
              </a:spcBef>
              <a:spcAft>
                <a:spcPts val="266"/>
              </a:spcAft>
              <a:defRPr/>
            </a:pPr>
            <a:endParaRPr lang="en-US" sz="6394" kern="0" dirty="0">
              <a:solidFill>
                <a:srgbClr val="FFFFFF"/>
              </a:solidFill>
              <a:latin typeface="Tw Cen MT" panose="020B0602020104020603"/>
            </a:endParaRPr>
          </a:p>
        </p:txBody>
      </p:sp>
      <p:sp>
        <p:nvSpPr>
          <p:cNvPr id="35" name="Rectangle 34">
            <a:extLst>
              <a:ext uri="{FF2B5EF4-FFF2-40B4-BE49-F238E27FC236}">
                <a16:creationId xmlns:a16="http://schemas.microsoft.com/office/drawing/2014/main" id="{CEB80778-4B52-B343-807D-CC7AD6898856}"/>
              </a:ext>
            </a:extLst>
          </p:cNvPr>
          <p:cNvSpPr/>
          <p:nvPr/>
        </p:nvSpPr>
        <p:spPr>
          <a:xfrm>
            <a:off x="8921928" y="1803599"/>
            <a:ext cx="2350879" cy="102811"/>
          </a:xfrm>
          <a:prstGeom prst="rect">
            <a:avLst/>
          </a:prstGeom>
          <a:solidFill>
            <a:srgbClr val="445396"/>
          </a:solidFill>
          <a:ln w="25400" cap="flat" cmpd="sng" algn="ctr">
            <a:noFill/>
            <a:prstDash val="solid"/>
          </a:ln>
          <a:effectLst/>
        </p:spPr>
        <p:txBody>
          <a:bodyPr spcFirstLastPara="0" vert="horz" wrap="square" lIns="243614" tIns="121807" rIns="243614" bIns="243614" numCol="1" spcCol="1270" anchor="t" anchorCtr="0">
            <a:noAutofit/>
          </a:bodyPr>
          <a:lstStyle/>
          <a:p>
            <a:pPr algn="r" defTabSz="888156">
              <a:lnSpc>
                <a:spcPct val="90000"/>
              </a:lnSpc>
              <a:spcBef>
                <a:spcPct val="0"/>
              </a:spcBef>
              <a:spcAft>
                <a:spcPts val="266"/>
              </a:spcAft>
              <a:defRPr/>
            </a:pPr>
            <a:endParaRPr lang="en-US" sz="6394" kern="0" dirty="0">
              <a:solidFill>
                <a:srgbClr val="FFFFFF"/>
              </a:solidFill>
              <a:latin typeface="Tw Cen MT" panose="020B0602020104020603"/>
            </a:endParaRPr>
          </a:p>
        </p:txBody>
      </p:sp>
    </p:spTree>
    <p:extLst>
      <p:ext uri="{BB962C8B-B14F-4D97-AF65-F5344CB8AC3E}">
        <p14:creationId xmlns:p14="http://schemas.microsoft.com/office/powerpoint/2010/main" val="389316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6667">
                                          <p:cBhvr additive="base">
                                            <p:cTn id="7" dur="900" fill="hold"/>
                                            <p:tgtEl>
                                              <p:spTgt spid="32"/>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6667">
                                      <p:stCondLst>
                                        <p:cond delay="200"/>
                                      </p:stCondLst>
                                      <p:childTnLst>
                                        <p:set>
                                          <p:cBhvr>
                                            <p:cTn id="10" dur="1" fill="hold">
                                              <p:stCondLst>
                                                <p:cond delay="0"/>
                                              </p:stCondLst>
                                            </p:cTn>
                                            <p:tgtEl>
                                              <p:spTgt spid="33"/>
                                            </p:tgtEl>
                                            <p:attrNameLst>
                                              <p:attrName>style.visibility</p:attrName>
                                            </p:attrNameLst>
                                          </p:cBhvr>
                                          <p:to>
                                            <p:strVal val="visible"/>
                                          </p:to>
                                        </p:set>
                                        <p:anim calcmode="lin" valueType="num" p14:bounceEnd="66667">
                                          <p:cBhvr additive="base">
                                            <p:cTn id="11" dur="900" fill="hold"/>
                                            <p:tgtEl>
                                              <p:spTgt spid="33"/>
                                            </p:tgtEl>
                                            <p:attrNameLst>
                                              <p:attrName>ppt_x</p:attrName>
                                            </p:attrNameLst>
                                          </p:cBhvr>
                                          <p:tavLst>
                                            <p:tav tm="0">
                                              <p:val>
                                                <p:strVal val="#ppt_x"/>
                                              </p:val>
                                            </p:tav>
                                            <p:tav tm="100000">
                                              <p:val>
                                                <p:strVal val="#ppt_x"/>
                                              </p:val>
                                            </p:tav>
                                          </p:tavLst>
                                        </p:anim>
                                        <p:anim calcmode="lin" valueType="num" p14:bounceEnd="66667">
                                          <p:cBhvr additive="base">
                                            <p:cTn id="12" dur="9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6667">
                                      <p:stCondLst>
                                        <p:cond delay="400"/>
                                      </p:stCondLst>
                                      <p:childTnLst>
                                        <p:set>
                                          <p:cBhvr>
                                            <p:cTn id="14" dur="1" fill="hold">
                                              <p:stCondLst>
                                                <p:cond delay="0"/>
                                              </p:stCondLst>
                                            </p:cTn>
                                            <p:tgtEl>
                                              <p:spTgt spid="34"/>
                                            </p:tgtEl>
                                            <p:attrNameLst>
                                              <p:attrName>style.visibility</p:attrName>
                                            </p:attrNameLst>
                                          </p:cBhvr>
                                          <p:to>
                                            <p:strVal val="visible"/>
                                          </p:to>
                                        </p:set>
                                        <p:anim calcmode="lin" valueType="num" p14:bounceEnd="66667">
                                          <p:cBhvr additive="base">
                                            <p:cTn id="15" dur="900" fill="hold"/>
                                            <p:tgtEl>
                                              <p:spTgt spid="34"/>
                                            </p:tgtEl>
                                            <p:attrNameLst>
                                              <p:attrName>ppt_x</p:attrName>
                                            </p:attrNameLst>
                                          </p:cBhvr>
                                          <p:tavLst>
                                            <p:tav tm="0">
                                              <p:val>
                                                <p:strVal val="#ppt_x"/>
                                              </p:val>
                                            </p:tav>
                                            <p:tav tm="100000">
                                              <p:val>
                                                <p:strVal val="#ppt_x"/>
                                              </p:val>
                                            </p:tav>
                                          </p:tavLst>
                                        </p:anim>
                                        <p:anim calcmode="lin" valueType="num" p14:bounceEnd="66667">
                                          <p:cBhvr additive="base">
                                            <p:cTn id="16" dur="9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6667">
                                      <p:stCondLst>
                                        <p:cond delay="600"/>
                                      </p:stCondLst>
                                      <p:childTnLst>
                                        <p:set>
                                          <p:cBhvr>
                                            <p:cTn id="18" dur="1" fill="hold">
                                              <p:stCondLst>
                                                <p:cond delay="0"/>
                                              </p:stCondLst>
                                            </p:cTn>
                                            <p:tgtEl>
                                              <p:spTgt spid="35"/>
                                            </p:tgtEl>
                                            <p:attrNameLst>
                                              <p:attrName>style.visibility</p:attrName>
                                            </p:attrNameLst>
                                          </p:cBhvr>
                                          <p:to>
                                            <p:strVal val="visible"/>
                                          </p:to>
                                        </p:set>
                                        <p:anim calcmode="lin" valueType="num" p14:bounceEnd="66667">
                                          <p:cBhvr additive="base">
                                            <p:cTn id="19" dur="900" fill="hold"/>
                                            <p:tgtEl>
                                              <p:spTgt spid="35"/>
                                            </p:tgtEl>
                                            <p:attrNameLst>
                                              <p:attrName>ppt_x</p:attrName>
                                            </p:attrNameLst>
                                          </p:cBhvr>
                                          <p:tavLst>
                                            <p:tav tm="0">
                                              <p:val>
                                                <p:strVal val="#ppt_x"/>
                                              </p:val>
                                            </p:tav>
                                            <p:tav tm="100000">
                                              <p:val>
                                                <p:strVal val="#ppt_x"/>
                                              </p:val>
                                            </p:tav>
                                          </p:tavLst>
                                        </p:anim>
                                        <p:anim calcmode="lin" valueType="num" p14:bounceEnd="66667">
                                          <p:cBhvr additive="base">
                                            <p:cTn id="20" dur="900" fill="hold"/>
                                            <p:tgtEl>
                                              <p:spTgt spid="35"/>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6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6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6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6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900" fill="hold"/>
                                            <p:tgtEl>
                                              <p:spTgt spid="32"/>
                                            </p:tgtEl>
                                            <p:attrNameLst>
                                              <p:attrName>ppt_x</p:attrName>
                                            </p:attrNameLst>
                                          </p:cBhvr>
                                          <p:tavLst>
                                            <p:tav tm="0">
                                              <p:val>
                                                <p:strVal val="#ppt_x"/>
                                              </p:val>
                                            </p:tav>
                                            <p:tav tm="100000">
                                              <p:val>
                                                <p:strVal val="#ppt_x"/>
                                              </p:val>
                                            </p:tav>
                                          </p:tavLst>
                                        </p:anim>
                                        <p:anim calcmode="lin" valueType="num">
                                          <p:cBhvr additive="base">
                                            <p:cTn id="8" dur="9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900" fill="hold"/>
                                            <p:tgtEl>
                                              <p:spTgt spid="33"/>
                                            </p:tgtEl>
                                            <p:attrNameLst>
                                              <p:attrName>ppt_x</p:attrName>
                                            </p:attrNameLst>
                                          </p:cBhvr>
                                          <p:tavLst>
                                            <p:tav tm="0">
                                              <p:val>
                                                <p:strVal val="#ppt_x"/>
                                              </p:val>
                                            </p:tav>
                                            <p:tav tm="100000">
                                              <p:val>
                                                <p:strVal val="#ppt_x"/>
                                              </p:val>
                                            </p:tav>
                                          </p:tavLst>
                                        </p:anim>
                                        <p:anim calcmode="lin" valueType="num">
                                          <p:cBhvr additive="base">
                                            <p:cTn id="12" dur="9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900" fill="hold"/>
                                            <p:tgtEl>
                                              <p:spTgt spid="34"/>
                                            </p:tgtEl>
                                            <p:attrNameLst>
                                              <p:attrName>ppt_x</p:attrName>
                                            </p:attrNameLst>
                                          </p:cBhvr>
                                          <p:tavLst>
                                            <p:tav tm="0">
                                              <p:val>
                                                <p:strVal val="#ppt_x"/>
                                              </p:val>
                                            </p:tav>
                                            <p:tav tm="100000">
                                              <p:val>
                                                <p:strVal val="#ppt_x"/>
                                              </p:val>
                                            </p:tav>
                                          </p:tavLst>
                                        </p:anim>
                                        <p:anim calcmode="lin" valueType="num">
                                          <p:cBhvr additive="base">
                                            <p:cTn id="16" dur="9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900" fill="hold"/>
                                            <p:tgtEl>
                                              <p:spTgt spid="35"/>
                                            </p:tgtEl>
                                            <p:attrNameLst>
                                              <p:attrName>ppt_x</p:attrName>
                                            </p:attrNameLst>
                                          </p:cBhvr>
                                          <p:tavLst>
                                            <p:tav tm="0">
                                              <p:val>
                                                <p:strVal val="#ppt_x"/>
                                              </p:val>
                                            </p:tav>
                                            <p:tav tm="100000">
                                              <p:val>
                                                <p:strVal val="#ppt_x"/>
                                              </p:val>
                                            </p:tav>
                                          </p:tavLst>
                                        </p:anim>
                                        <p:anim calcmode="lin" valueType="num">
                                          <p:cBhvr additive="base">
                                            <p:cTn id="20" dur="900" fill="hold"/>
                                            <p:tgtEl>
                                              <p:spTgt spid="35"/>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6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6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6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6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7901-B775-4D9F-8339-275899F0B6E3}"/>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246218E2-67CF-4DDE-9400-6EC273201A90}"/>
              </a:ext>
            </a:extLst>
          </p:cNvPr>
          <p:cNvSpPr>
            <a:spLocks noGrp="1"/>
          </p:cNvSpPr>
          <p:nvPr>
            <p:ph type="subTitle" idx="1"/>
          </p:nvPr>
        </p:nvSpPr>
        <p:spPr/>
        <p:txBody>
          <a:bodyPr>
            <a:normAutofit/>
          </a:bodyPr>
          <a:lstStyle/>
          <a:p>
            <a:r>
              <a:rPr lang="en-US" sz="3200" dirty="0"/>
              <a:t>Email corporatemarketing@allscripts.com</a:t>
            </a:r>
          </a:p>
        </p:txBody>
      </p:sp>
    </p:spTree>
    <p:extLst>
      <p:ext uri="{BB962C8B-B14F-4D97-AF65-F5344CB8AC3E}">
        <p14:creationId xmlns:p14="http://schemas.microsoft.com/office/powerpoint/2010/main" val="130444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23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310158" y="750592"/>
            <a:ext cx="11571685" cy="1082430"/>
          </a:xfrm>
          <a:prstGeom prst="rect">
            <a:avLst/>
          </a:prstGeom>
        </p:spPr>
        <p:txBody>
          <a:bodyPr spcFirstLastPara="1" vert="horz" lIns="91341" tIns="45658" rIns="91341" bIns="45658" rtlCol="0" anchor="t" anchorCtr="0">
            <a:normAutofit/>
          </a:bodyPr>
          <a:lstStyle/>
          <a:p>
            <a:r>
              <a:rPr lang="en-US" sz="3597" dirty="0"/>
              <a:t>Which of the following best represents your role</a:t>
            </a:r>
            <a:br>
              <a:rPr lang="en-US" sz="3597" dirty="0"/>
            </a:br>
            <a:r>
              <a:rPr lang="en-US" sz="3597" dirty="0"/>
              <a:t>in your organization?</a:t>
            </a:r>
          </a:p>
        </p:txBody>
      </p:sp>
      <p:sp>
        <p:nvSpPr>
          <p:cNvPr id="3" name="Text Placeholder 2">
            <a:extLst>
              <a:ext uri="{FF2B5EF4-FFF2-40B4-BE49-F238E27FC236}">
                <a16:creationId xmlns:a16="http://schemas.microsoft.com/office/drawing/2014/main" id="{B33CDB4A-5104-4029-82A4-155D021CD27A}"/>
              </a:ext>
            </a:extLst>
          </p:cNvPr>
          <p:cNvSpPr>
            <a:spLocks noGrp="1"/>
          </p:cNvSpPr>
          <p:nvPr>
            <p:ph type="body" sz="quarter" idx="10"/>
          </p:nvPr>
        </p:nvSpPr>
        <p:spPr/>
        <p:txBody>
          <a:bodyPr/>
          <a:lstStyle/>
          <a:p>
            <a:r>
              <a:rPr lang="en-US" dirty="0"/>
              <a:t>Polling question #1</a:t>
            </a:r>
          </a:p>
          <a:p>
            <a:endParaRPr lang="en-US" dirty="0"/>
          </a:p>
        </p:txBody>
      </p:sp>
      <p:sp>
        <p:nvSpPr>
          <p:cNvPr id="178" name="Google Shape;178;p8"/>
          <p:cNvSpPr txBox="1">
            <a:spLocks noGrp="1"/>
          </p:cNvSpPr>
          <p:nvPr>
            <p:ph idx="4294967295"/>
          </p:nvPr>
        </p:nvSpPr>
        <p:spPr>
          <a:xfrm>
            <a:off x="1200060" y="1964567"/>
            <a:ext cx="6894526" cy="3846696"/>
          </a:xfrm>
          <a:prstGeom prst="rect">
            <a:avLst/>
          </a:prstGeom>
        </p:spPr>
        <p:txBody>
          <a:bodyPr spcFirstLastPara="1" vert="horz" lIns="91341" tIns="45658" rIns="91341" bIns="45658" rtlCol="0" anchorCtr="0">
            <a:normAutofit/>
          </a:bodyPr>
          <a:lstStyle/>
          <a:p>
            <a:pPr marL="380648" indent="-609036">
              <a:buClr>
                <a:srgbClr val="009FDB"/>
              </a:buClr>
              <a:buFont typeface="+mj-lt"/>
              <a:buAutoNum type="alphaUcPeriod"/>
            </a:pPr>
            <a:r>
              <a:rPr lang="en-US" dirty="0"/>
              <a:t>Physician or Physician Extender</a:t>
            </a:r>
          </a:p>
          <a:p>
            <a:pPr marL="380648" indent="-609036">
              <a:buClr>
                <a:srgbClr val="009FDB"/>
              </a:buClr>
              <a:buFont typeface="+mj-lt"/>
              <a:buAutoNum type="alphaUcPeriod"/>
            </a:pPr>
            <a:r>
              <a:rPr lang="en-US" dirty="0"/>
              <a:t>C-level Executive</a:t>
            </a:r>
          </a:p>
          <a:p>
            <a:pPr marL="380648" indent="-609036">
              <a:buClr>
                <a:srgbClr val="009FDB"/>
              </a:buClr>
              <a:buFont typeface="+mj-lt"/>
              <a:buAutoNum type="alphaUcPeriod"/>
            </a:pPr>
            <a:r>
              <a:rPr lang="en-US" dirty="0"/>
              <a:t>Manager or Supervisor</a:t>
            </a:r>
          </a:p>
          <a:p>
            <a:pPr marL="380648" indent="-609036">
              <a:buClr>
                <a:srgbClr val="009FDB"/>
              </a:buClr>
              <a:buFont typeface="+mj-lt"/>
              <a:buAutoNum type="alphaUcPeriod"/>
            </a:pPr>
            <a:r>
              <a:rPr lang="en-US" dirty="0"/>
              <a:t>Hands-on Contributor/Billing/Coding</a:t>
            </a:r>
          </a:p>
          <a:p>
            <a:pPr marL="380648" indent="-609036">
              <a:buClr>
                <a:srgbClr val="009FDB"/>
              </a:buClr>
              <a:buFont typeface="+mj-lt"/>
              <a:buAutoNum type="alphaUcPeriod"/>
            </a:pPr>
            <a:r>
              <a:rPr lang="en-US" dirty="0"/>
              <a:t>Other</a:t>
            </a:r>
          </a:p>
        </p:txBody>
      </p:sp>
      <p:pic>
        <p:nvPicPr>
          <p:cNvPr id="8" name="Picture 7" descr="Icon&#10;&#10;Description automatically generated">
            <a:extLst>
              <a:ext uri="{FF2B5EF4-FFF2-40B4-BE49-F238E27FC236}">
                <a16:creationId xmlns:a16="http://schemas.microsoft.com/office/drawing/2014/main" id="{26126F66-7D20-44F9-9FFC-7D78360BA078}"/>
              </a:ext>
            </a:extLst>
          </p:cNvPr>
          <p:cNvPicPr>
            <a:picLocks noChangeAspect="1"/>
          </p:cNvPicPr>
          <p:nvPr/>
        </p:nvPicPr>
        <p:blipFill>
          <a:blip r:embed="rId3"/>
          <a:stretch>
            <a:fillRect/>
          </a:stretch>
        </p:blipFill>
        <p:spPr>
          <a:xfrm>
            <a:off x="11111393" y="673208"/>
            <a:ext cx="609036" cy="593714"/>
          </a:xfrm>
          <a:prstGeom prst="rect">
            <a:avLst/>
          </a:prstGeom>
        </p:spPr>
      </p:pic>
    </p:spTree>
    <p:extLst>
      <p:ext uri="{BB962C8B-B14F-4D97-AF65-F5344CB8AC3E}">
        <p14:creationId xmlns:p14="http://schemas.microsoft.com/office/powerpoint/2010/main" val="5528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5DFDEA1F-D444-41F7-8186-263BB8F51CB4}"/>
              </a:ext>
            </a:extLst>
          </p:cNvPr>
          <p:cNvSpPr>
            <a:spLocks noChangeAspect="1"/>
          </p:cNvSpPr>
          <p:nvPr/>
        </p:nvSpPr>
        <p:spPr>
          <a:xfrm>
            <a:off x="5535188" y="4214407"/>
            <a:ext cx="6106281" cy="66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210D2D6C-78CC-4601-806F-E54471CCAE40}"/>
              </a:ext>
            </a:extLst>
          </p:cNvPr>
          <p:cNvSpPr>
            <a:spLocks noChangeAspect="1"/>
          </p:cNvSpPr>
          <p:nvPr/>
        </p:nvSpPr>
        <p:spPr>
          <a:xfrm>
            <a:off x="5556077" y="3415435"/>
            <a:ext cx="6106281" cy="66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A7380C05-A3F4-4800-A7D3-48FA415D5597}"/>
              </a:ext>
            </a:extLst>
          </p:cNvPr>
          <p:cNvSpPr>
            <a:spLocks noChangeAspect="1"/>
          </p:cNvSpPr>
          <p:nvPr/>
        </p:nvSpPr>
        <p:spPr>
          <a:xfrm>
            <a:off x="5538072" y="2629101"/>
            <a:ext cx="6106281" cy="66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C73F7A84-9328-4231-BC69-459224531B0D}"/>
              </a:ext>
            </a:extLst>
          </p:cNvPr>
          <p:cNvSpPr>
            <a:spLocks noChangeAspect="1"/>
          </p:cNvSpPr>
          <p:nvPr/>
        </p:nvSpPr>
        <p:spPr>
          <a:xfrm>
            <a:off x="5556077" y="1836640"/>
            <a:ext cx="6106281" cy="66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E01E45-6286-49AC-A243-01A641AF93A4}"/>
              </a:ext>
            </a:extLst>
          </p:cNvPr>
          <p:cNvSpPr>
            <a:spLocks noGrp="1"/>
          </p:cNvSpPr>
          <p:nvPr>
            <p:ph type="title"/>
          </p:nvPr>
        </p:nvSpPr>
        <p:spPr/>
        <p:txBody>
          <a:bodyPr/>
          <a:lstStyle/>
          <a:p>
            <a:r>
              <a:rPr lang="en-US" dirty="0"/>
              <a:t>Why use a scorecard?</a:t>
            </a:r>
          </a:p>
        </p:txBody>
      </p:sp>
      <p:grpSp>
        <p:nvGrpSpPr>
          <p:cNvPr id="5" name="Group 4">
            <a:extLst>
              <a:ext uri="{FF2B5EF4-FFF2-40B4-BE49-F238E27FC236}">
                <a16:creationId xmlns:a16="http://schemas.microsoft.com/office/drawing/2014/main" id="{D5EC7D1F-0C59-471A-8962-8E4C32D7978C}"/>
              </a:ext>
            </a:extLst>
          </p:cNvPr>
          <p:cNvGrpSpPr/>
          <p:nvPr/>
        </p:nvGrpSpPr>
        <p:grpSpPr>
          <a:xfrm>
            <a:off x="580821" y="1575707"/>
            <a:ext cx="3732028" cy="3566160"/>
            <a:chOff x="1142796" y="1690007"/>
            <a:chExt cx="3732028" cy="3566160"/>
          </a:xfrm>
        </p:grpSpPr>
        <p:sp>
          <p:nvSpPr>
            <p:cNvPr id="4" name="Rectangle: Rounded Corners 3">
              <a:extLst>
                <a:ext uri="{FF2B5EF4-FFF2-40B4-BE49-F238E27FC236}">
                  <a16:creationId xmlns:a16="http://schemas.microsoft.com/office/drawing/2014/main" id="{5C207B8A-74F6-477F-A3E7-B95CB39B57C0}"/>
                </a:ext>
              </a:extLst>
            </p:cNvPr>
            <p:cNvSpPr>
              <a:spLocks noChangeAspect="1"/>
            </p:cNvSpPr>
            <p:nvPr/>
          </p:nvSpPr>
          <p:spPr>
            <a:xfrm>
              <a:off x="1142796" y="1690007"/>
              <a:ext cx="3732028" cy="3566160"/>
            </a:xfrm>
            <a:prstGeom prst="roundRect">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B4B492A2-C79B-45BD-935C-108105E0FC8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60748" y="2032546"/>
              <a:ext cx="2896125" cy="3017520"/>
            </a:xfrm>
            <a:prstGeom prst="rect">
              <a:avLst/>
            </a:prstGeom>
          </p:spPr>
        </p:pic>
      </p:grpSp>
      <p:sp>
        <p:nvSpPr>
          <p:cNvPr id="6" name="TextBox 5">
            <a:extLst>
              <a:ext uri="{FF2B5EF4-FFF2-40B4-BE49-F238E27FC236}">
                <a16:creationId xmlns:a16="http://schemas.microsoft.com/office/drawing/2014/main" id="{16ECD062-1752-4B70-9115-E14440C76798}"/>
              </a:ext>
            </a:extLst>
          </p:cNvPr>
          <p:cNvSpPr txBox="1"/>
          <p:nvPr/>
        </p:nvSpPr>
        <p:spPr>
          <a:xfrm>
            <a:off x="5576337" y="4296260"/>
            <a:ext cx="6438900" cy="400110"/>
          </a:xfrm>
          <a:prstGeom prst="rect">
            <a:avLst/>
          </a:prstGeom>
          <a:noFill/>
        </p:spPr>
        <p:txBody>
          <a:bodyPr wrap="square" rtlCol="0">
            <a:spAutoFit/>
          </a:bodyPr>
          <a:lstStyle/>
          <a:p>
            <a:r>
              <a:rPr lang="en-US" sz="2000" dirty="0"/>
              <a:t>Keeps all departments aligned and working cohesively</a:t>
            </a:r>
          </a:p>
        </p:txBody>
      </p:sp>
      <p:grpSp>
        <p:nvGrpSpPr>
          <p:cNvPr id="12" name="Group 11">
            <a:extLst>
              <a:ext uri="{FF2B5EF4-FFF2-40B4-BE49-F238E27FC236}">
                <a16:creationId xmlns:a16="http://schemas.microsoft.com/office/drawing/2014/main" id="{E90A4C14-4C31-4FBF-98C8-C853277E004C}"/>
              </a:ext>
            </a:extLst>
          </p:cNvPr>
          <p:cNvGrpSpPr/>
          <p:nvPr/>
        </p:nvGrpSpPr>
        <p:grpSpPr>
          <a:xfrm>
            <a:off x="4312849" y="2177687"/>
            <a:ext cx="481161" cy="2362200"/>
            <a:chOff x="4354244" y="2546588"/>
            <a:chExt cx="481161" cy="2362200"/>
          </a:xfrm>
        </p:grpSpPr>
        <p:cxnSp>
          <p:nvCxnSpPr>
            <p:cNvPr id="7" name="Elbow Connector 50">
              <a:extLst>
                <a:ext uri="{FF2B5EF4-FFF2-40B4-BE49-F238E27FC236}">
                  <a16:creationId xmlns:a16="http://schemas.microsoft.com/office/drawing/2014/main" id="{F29BCD59-69B4-4DB2-BB0E-73881AB5F959}"/>
                </a:ext>
              </a:extLst>
            </p:cNvPr>
            <p:cNvCxnSpPr/>
            <p:nvPr/>
          </p:nvCxnSpPr>
          <p:spPr>
            <a:xfrm flipV="1">
              <a:off x="4354244" y="2546588"/>
              <a:ext cx="479322" cy="1181100"/>
            </a:xfrm>
            <a:prstGeom prst="bentConnector3">
              <a:avLst>
                <a:gd name="adj1" fmla="val 50000"/>
              </a:avLst>
            </a:prstGeom>
            <a:ln w="3175" cmpd="sng">
              <a:solidFill>
                <a:srgbClr val="445396"/>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 name="Elbow Connector 54">
              <a:extLst>
                <a:ext uri="{FF2B5EF4-FFF2-40B4-BE49-F238E27FC236}">
                  <a16:creationId xmlns:a16="http://schemas.microsoft.com/office/drawing/2014/main" id="{05A1C0C2-E0E1-48FB-8616-8132FAF96BFF}"/>
                </a:ext>
              </a:extLst>
            </p:cNvPr>
            <p:cNvCxnSpPr>
              <a:cxnSpLocks/>
            </p:cNvCxnSpPr>
            <p:nvPr/>
          </p:nvCxnSpPr>
          <p:spPr>
            <a:xfrm flipV="1">
              <a:off x="4354246" y="3333989"/>
              <a:ext cx="481159" cy="393700"/>
            </a:xfrm>
            <a:prstGeom prst="bentConnector3">
              <a:avLst/>
            </a:prstGeom>
            <a:ln w="3175" cmpd="sng">
              <a:solidFill>
                <a:srgbClr val="445396"/>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9" name="Elbow Connector 55">
              <a:extLst>
                <a:ext uri="{FF2B5EF4-FFF2-40B4-BE49-F238E27FC236}">
                  <a16:creationId xmlns:a16="http://schemas.microsoft.com/office/drawing/2014/main" id="{409E77AF-D8C3-43F4-B052-0AE310A3C053}"/>
                </a:ext>
              </a:extLst>
            </p:cNvPr>
            <p:cNvCxnSpPr/>
            <p:nvPr/>
          </p:nvCxnSpPr>
          <p:spPr>
            <a:xfrm>
              <a:off x="4354246" y="3727689"/>
              <a:ext cx="481159" cy="393700"/>
            </a:xfrm>
            <a:prstGeom prst="bentConnector3">
              <a:avLst/>
            </a:prstGeom>
            <a:ln w="3175" cmpd="sng">
              <a:solidFill>
                <a:srgbClr val="445396"/>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Elbow Connector 56">
              <a:extLst>
                <a:ext uri="{FF2B5EF4-FFF2-40B4-BE49-F238E27FC236}">
                  <a16:creationId xmlns:a16="http://schemas.microsoft.com/office/drawing/2014/main" id="{2C0996FF-1ED9-4A15-A448-D8A463867BD1}"/>
                </a:ext>
              </a:extLst>
            </p:cNvPr>
            <p:cNvCxnSpPr/>
            <p:nvPr/>
          </p:nvCxnSpPr>
          <p:spPr>
            <a:xfrm>
              <a:off x="4354244" y="3727688"/>
              <a:ext cx="479322" cy="1181100"/>
            </a:xfrm>
            <a:prstGeom prst="bentConnector3">
              <a:avLst/>
            </a:prstGeom>
            <a:ln w="3175" cmpd="sng">
              <a:solidFill>
                <a:srgbClr val="445396"/>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sp>
        <p:nvSpPr>
          <p:cNvPr id="13" name="Rectangle 12">
            <a:extLst>
              <a:ext uri="{FF2B5EF4-FFF2-40B4-BE49-F238E27FC236}">
                <a16:creationId xmlns:a16="http://schemas.microsoft.com/office/drawing/2014/main" id="{AC712A74-732D-4A51-BA79-420497776EB2}"/>
              </a:ext>
            </a:extLst>
          </p:cNvPr>
          <p:cNvSpPr/>
          <p:nvPr/>
        </p:nvSpPr>
        <p:spPr>
          <a:xfrm>
            <a:off x="5576337" y="1983235"/>
            <a:ext cx="6136295" cy="400110"/>
          </a:xfrm>
          <a:prstGeom prst="rect">
            <a:avLst/>
          </a:prstGeom>
        </p:spPr>
        <p:txBody>
          <a:bodyPr wrap="none">
            <a:spAutoFit/>
          </a:bodyPr>
          <a:lstStyle/>
          <a:p>
            <a:r>
              <a:rPr lang="en-US" sz="2000" dirty="0"/>
              <a:t>Establishes organization performance standards and goals</a:t>
            </a:r>
          </a:p>
        </p:txBody>
      </p:sp>
      <p:sp>
        <p:nvSpPr>
          <p:cNvPr id="14" name="Rectangle 13">
            <a:extLst>
              <a:ext uri="{FF2B5EF4-FFF2-40B4-BE49-F238E27FC236}">
                <a16:creationId xmlns:a16="http://schemas.microsoft.com/office/drawing/2014/main" id="{B2DF2559-EBBB-45D0-9CBD-FCE889679A90}"/>
              </a:ext>
            </a:extLst>
          </p:cNvPr>
          <p:cNvSpPr/>
          <p:nvPr/>
        </p:nvSpPr>
        <p:spPr>
          <a:xfrm>
            <a:off x="5576337" y="2762202"/>
            <a:ext cx="3103414" cy="400110"/>
          </a:xfrm>
          <a:prstGeom prst="rect">
            <a:avLst/>
          </a:prstGeom>
        </p:spPr>
        <p:txBody>
          <a:bodyPr wrap="none">
            <a:spAutoFit/>
          </a:bodyPr>
          <a:lstStyle/>
          <a:p>
            <a:r>
              <a:rPr lang="en-US" sz="2000" dirty="0"/>
              <a:t>Provides clear accountability</a:t>
            </a:r>
          </a:p>
        </p:txBody>
      </p:sp>
      <p:sp>
        <p:nvSpPr>
          <p:cNvPr id="15" name="Rectangle 14">
            <a:extLst>
              <a:ext uri="{FF2B5EF4-FFF2-40B4-BE49-F238E27FC236}">
                <a16:creationId xmlns:a16="http://schemas.microsoft.com/office/drawing/2014/main" id="{8A516237-B08A-4AA4-888E-83992635F6FB}"/>
              </a:ext>
            </a:extLst>
          </p:cNvPr>
          <p:cNvSpPr/>
          <p:nvPr/>
        </p:nvSpPr>
        <p:spPr>
          <a:xfrm>
            <a:off x="5554238" y="3542516"/>
            <a:ext cx="5912581" cy="400110"/>
          </a:xfrm>
          <a:prstGeom prst="rect">
            <a:avLst/>
          </a:prstGeom>
        </p:spPr>
        <p:txBody>
          <a:bodyPr wrap="none">
            <a:spAutoFit/>
          </a:bodyPr>
          <a:lstStyle/>
          <a:p>
            <a:r>
              <a:rPr lang="en-US" sz="2000" dirty="0"/>
              <a:t>Gives an understanding of overall practice performance</a:t>
            </a:r>
          </a:p>
        </p:txBody>
      </p:sp>
      <p:sp>
        <p:nvSpPr>
          <p:cNvPr id="16" name="Oval 15">
            <a:extLst>
              <a:ext uri="{FF2B5EF4-FFF2-40B4-BE49-F238E27FC236}">
                <a16:creationId xmlns:a16="http://schemas.microsoft.com/office/drawing/2014/main" id="{EA136428-0790-4171-840D-807A84D135DE}"/>
              </a:ext>
            </a:extLst>
          </p:cNvPr>
          <p:cNvSpPr>
            <a:spLocks noChangeAspect="1"/>
          </p:cNvSpPr>
          <p:nvPr/>
        </p:nvSpPr>
        <p:spPr>
          <a:xfrm>
            <a:off x="4803080" y="1857647"/>
            <a:ext cx="640080" cy="640080"/>
          </a:xfrm>
          <a:prstGeom prst="ellipse">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213C847-B497-4788-9938-A7A016CCD3CA}"/>
              </a:ext>
            </a:extLst>
          </p:cNvPr>
          <p:cNvSpPr>
            <a:spLocks noChangeAspect="1"/>
          </p:cNvSpPr>
          <p:nvPr/>
        </p:nvSpPr>
        <p:spPr>
          <a:xfrm>
            <a:off x="4792171" y="2639605"/>
            <a:ext cx="640080" cy="640080"/>
          </a:xfrm>
          <a:prstGeom prst="ellipse">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1E5C7999-213B-479C-9D50-0CEA02245D56}"/>
              </a:ext>
            </a:extLst>
          </p:cNvPr>
          <p:cNvSpPr>
            <a:spLocks noChangeAspect="1"/>
          </p:cNvSpPr>
          <p:nvPr/>
        </p:nvSpPr>
        <p:spPr>
          <a:xfrm>
            <a:off x="4792171" y="3427006"/>
            <a:ext cx="640080" cy="640080"/>
          </a:xfrm>
          <a:prstGeom prst="ellipse">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33052B-C117-4548-B715-31779822828F}"/>
              </a:ext>
            </a:extLst>
          </p:cNvPr>
          <p:cNvSpPr>
            <a:spLocks noChangeAspect="1"/>
          </p:cNvSpPr>
          <p:nvPr/>
        </p:nvSpPr>
        <p:spPr>
          <a:xfrm>
            <a:off x="4803798" y="4176275"/>
            <a:ext cx="640080" cy="640080"/>
          </a:xfrm>
          <a:prstGeom prst="ellipse">
            <a:avLst/>
          </a:prstGeom>
          <a:solidFill>
            <a:srgbClr val="2B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08782658-38D8-4528-82B6-82650FCC56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7626" y="2729830"/>
            <a:ext cx="352425" cy="390525"/>
          </a:xfrm>
          <a:prstGeom prst="rect">
            <a:avLst/>
          </a:prstGeom>
        </p:spPr>
      </p:pic>
      <p:pic>
        <p:nvPicPr>
          <p:cNvPr id="21" name="Graphic 20">
            <a:extLst>
              <a:ext uri="{FF2B5EF4-FFF2-40B4-BE49-F238E27FC236}">
                <a16:creationId xmlns:a16="http://schemas.microsoft.com/office/drawing/2014/main" id="{486F9D19-9C03-41E6-949B-1937917F8F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1290" y="1999224"/>
            <a:ext cx="361950" cy="361950"/>
          </a:xfrm>
          <a:prstGeom prst="rect">
            <a:avLst/>
          </a:prstGeom>
        </p:spPr>
      </p:pic>
      <p:pic>
        <p:nvPicPr>
          <p:cNvPr id="22" name="Graphic 21">
            <a:extLst>
              <a:ext uri="{FF2B5EF4-FFF2-40B4-BE49-F238E27FC236}">
                <a16:creationId xmlns:a16="http://schemas.microsoft.com/office/drawing/2014/main" id="{B3EE1AC2-FC71-44F6-8064-5A9CBEFF39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7626" y="3571513"/>
            <a:ext cx="352425" cy="361950"/>
          </a:xfrm>
          <a:prstGeom prst="rect">
            <a:avLst/>
          </a:prstGeom>
        </p:spPr>
      </p:pic>
      <p:pic>
        <p:nvPicPr>
          <p:cNvPr id="23" name="Graphic 22">
            <a:extLst>
              <a:ext uri="{FF2B5EF4-FFF2-40B4-BE49-F238E27FC236}">
                <a16:creationId xmlns:a16="http://schemas.microsoft.com/office/drawing/2014/main" id="{9C8F9004-5378-4436-8E9A-38098AE5A5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23095" y="4343915"/>
            <a:ext cx="400050" cy="304800"/>
          </a:xfrm>
          <a:prstGeom prst="rect">
            <a:avLst/>
          </a:prstGeom>
        </p:spPr>
      </p:pic>
    </p:spTree>
    <p:extLst>
      <p:ext uri="{BB962C8B-B14F-4D97-AF65-F5344CB8AC3E}">
        <p14:creationId xmlns:p14="http://schemas.microsoft.com/office/powerpoint/2010/main" val="58261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911EACF-82DC-4DD3-A1F8-F5C1E54122BC}"/>
              </a:ext>
            </a:extLst>
          </p:cNvPr>
          <p:cNvSpPr>
            <a:spLocks noGrp="1"/>
          </p:cNvSpPr>
          <p:nvPr>
            <p:ph type="title"/>
          </p:nvPr>
        </p:nvSpPr>
        <p:spPr/>
        <p:txBody>
          <a:bodyPr/>
          <a:lstStyle/>
          <a:p>
            <a:r>
              <a:rPr lang="en-US" dirty="0"/>
              <a:t>Overview of key performance indicators (KPIs)</a:t>
            </a:r>
          </a:p>
        </p:txBody>
      </p:sp>
      <p:sp>
        <p:nvSpPr>
          <p:cNvPr id="6" name="Rectangle 5">
            <a:extLst>
              <a:ext uri="{FF2B5EF4-FFF2-40B4-BE49-F238E27FC236}">
                <a16:creationId xmlns:a16="http://schemas.microsoft.com/office/drawing/2014/main" id="{C462CE46-EB4A-F34D-83D8-3082BC80FBF6}"/>
              </a:ext>
            </a:extLst>
          </p:cNvPr>
          <p:cNvSpPr/>
          <p:nvPr/>
        </p:nvSpPr>
        <p:spPr>
          <a:xfrm>
            <a:off x="310158" y="1246400"/>
            <a:ext cx="3761209" cy="2309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9879" rIns="121807" rtlCol="0" anchor="ctr"/>
          <a:lstStyle/>
          <a:p>
            <a:pPr defTabSz="609036"/>
            <a:endParaRPr lang="en-US" sz="2131" dirty="0">
              <a:solidFill>
                <a:srgbClr val="000000"/>
              </a:solidFill>
              <a:latin typeface="Tw Cen MT" panose="020B0602020104020603"/>
            </a:endParaRPr>
          </a:p>
        </p:txBody>
      </p:sp>
      <p:sp>
        <p:nvSpPr>
          <p:cNvPr id="9" name="Rectangle 8">
            <a:extLst>
              <a:ext uri="{FF2B5EF4-FFF2-40B4-BE49-F238E27FC236}">
                <a16:creationId xmlns:a16="http://schemas.microsoft.com/office/drawing/2014/main" id="{04EABFFB-2319-394D-823A-E1CAB40BA87A}"/>
              </a:ext>
            </a:extLst>
          </p:cNvPr>
          <p:cNvSpPr/>
          <p:nvPr/>
        </p:nvSpPr>
        <p:spPr>
          <a:xfrm>
            <a:off x="310158" y="3682544"/>
            <a:ext cx="3761209" cy="2309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9879" rIns="121807" rtlCol="0" anchor="ctr"/>
          <a:lstStyle/>
          <a:p>
            <a:pPr defTabSz="609036"/>
            <a:endParaRPr lang="en-US" sz="2131" dirty="0">
              <a:solidFill>
                <a:srgbClr val="000000"/>
              </a:solidFill>
              <a:latin typeface="Tw Cen MT" panose="020B0602020104020603"/>
            </a:endParaRPr>
          </a:p>
        </p:txBody>
      </p:sp>
      <p:sp>
        <p:nvSpPr>
          <p:cNvPr id="10" name="Rectangle 9">
            <a:extLst>
              <a:ext uri="{FF2B5EF4-FFF2-40B4-BE49-F238E27FC236}">
                <a16:creationId xmlns:a16="http://schemas.microsoft.com/office/drawing/2014/main" id="{F88C01C1-F9B6-4749-9AD4-EB12E61C4D5A}"/>
              </a:ext>
            </a:extLst>
          </p:cNvPr>
          <p:cNvSpPr/>
          <p:nvPr/>
        </p:nvSpPr>
        <p:spPr>
          <a:xfrm>
            <a:off x="4215396" y="1246400"/>
            <a:ext cx="3761209" cy="2309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9879" rIns="121807" rtlCol="0" anchor="ctr"/>
          <a:lstStyle/>
          <a:p>
            <a:pPr defTabSz="609036"/>
            <a:endParaRPr lang="en-US" sz="2131" dirty="0">
              <a:solidFill>
                <a:srgbClr val="000000"/>
              </a:solidFill>
              <a:latin typeface="Tw Cen MT" panose="020B0602020104020603"/>
            </a:endParaRPr>
          </a:p>
        </p:txBody>
      </p:sp>
      <p:sp>
        <p:nvSpPr>
          <p:cNvPr id="11" name="Rectangle 10">
            <a:extLst>
              <a:ext uri="{FF2B5EF4-FFF2-40B4-BE49-F238E27FC236}">
                <a16:creationId xmlns:a16="http://schemas.microsoft.com/office/drawing/2014/main" id="{1E282A41-A53A-6049-82FB-FEB0890EF752}"/>
              </a:ext>
            </a:extLst>
          </p:cNvPr>
          <p:cNvSpPr/>
          <p:nvPr/>
        </p:nvSpPr>
        <p:spPr>
          <a:xfrm>
            <a:off x="8120633" y="1246400"/>
            <a:ext cx="3761209" cy="2309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72" rIns="121807" rtlCol="0" anchor="ctr"/>
          <a:lstStyle/>
          <a:p>
            <a:pPr defTabSz="609036"/>
            <a:endParaRPr lang="en-US" sz="2131" dirty="0">
              <a:solidFill>
                <a:srgbClr val="000000"/>
              </a:solidFill>
              <a:latin typeface="Tw Cen MT" panose="020B0602020104020603"/>
            </a:endParaRPr>
          </a:p>
        </p:txBody>
      </p:sp>
      <p:sp>
        <p:nvSpPr>
          <p:cNvPr id="12" name="Rectangle 11">
            <a:extLst>
              <a:ext uri="{FF2B5EF4-FFF2-40B4-BE49-F238E27FC236}">
                <a16:creationId xmlns:a16="http://schemas.microsoft.com/office/drawing/2014/main" id="{D9686EE6-914D-464A-81EF-C262BDEA1A90}"/>
              </a:ext>
            </a:extLst>
          </p:cNvPr>
          <p:cNvSpPr/>
          <p:nvPr/>
        </p:nvSpPr>
        <p:spPr>
          <a:xfrm>
            <a:off x="4215396" y="3682544"/>
            <a:ext cx="3761209" cy="2309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9879" rIns="121807" rtlCol="0" anchor="ctr"/>
          <a:lstStyle/>
          <a:p>
            <a:pPr defTabSz="609036"/>
            <a:endParaRPr lang="en-US" sz="2131" dirty="0">
              <a:solidFill>
                <a:srgbClr val="000000"/>
              </a:solidFill>
              <a:latin typeface="Tw Cen MT" panose="020B0602020104020603"/>
            </a:endParaRPr>
          </a:p>
        </p:txBody>
      </p:sp>
      <p:sp>
        <p:nvSpPr>
          <p:cNvPr id="14" name="Rectangle 13">
            <a:extLst>
              <a:ext uri="{FF2B5EF4-FFF2-40B4-BE49-F238E27FC236}">
                <a16:creationId xmlns:a16="http://schemas.microsoft.com/office/drawing/2014/main" id="{DB719263-AAF3-D849-8C79-B99846B84AA5}"/>
              </a:ext>
            </a:extLst>
          </p:cNvPr>
          <p:cNvSpPr/>
          <p:nvPr/>
        </p:nvSpPr>
        <p:spPr>
          <a:xfrm>
            <a:off x="8111762" y="3682544"/>
            <a:ext cx="3761209" cy="2309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9879" rIns="121807" rtlCol="0" anchor="ctr"/>
          <a:lstStyle/>
          <a:p>
            <a:pPr defTabSz="609036"/>
            <a:endParaRPr lang="en-US" sz="2131" dirty="0">
              <a:solidFill>
                <a:srgbClr val="000000"/>
              </a:solidFill>
              <a:latin typeface="Tw Cen MT" panose="020B0602020104020603"/>
            </a:endParaRPr>
          </a:p>
        </p:txBody>
      </p:sp>
      <p:pic>
        <p:nvPicPr>
          <p:cNvPr id="15" name="Graphic 14">
            <a:extLst>
              <a:ext uri="{FF2B5EF4-FFF2-40B4-BE49-F238E27FC236}">
                <a16:creationId xmlns:a16="http://schemas.microsoft.com/office/drawing/2014/main" id="{781E433C-C5DD-4FB9-A4BF-C2CA6B3D4D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889" y="2025872"/>
            <a:ext cx="593244" cy="640080"/>
          </a:xfrm>
          <a:prstGeom prst="rect">
            <a:avLst/>
          </a:prstGeom>
        </p:spPr>
      </p:pic>
      <p:pic>
        <p:nvPicPr>
          <p:cNvPr id="16" name="Graphic 15">
            <a:extLst>
              <a:ext uri="{FF2B5EF4-FFF2-40B4-BE49-F238E27FC236}">
                <a16:creationId xmlns:a16="http://schemas.microsoft.com/office/drawing/2014/main" id="{E557A71D-8F73-4A01-A97C-1287972445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9789" y="2030145"/>
            <a:ext cx="487681" cy="640080"/>
          </a:xfrm>
          <a:prstGeom prst="rect">
            <a:avLst/>
          </a:prstGeom>
        </p:spPr>
      </p:pic>
      <p:pic>
        <p:nvPicPr>
          <p:cNvPr id="18" name="Graphic 17">
            <a:extLst>
              <a:ext uri="{FF2B5EF4-FFF2-40B4-BE49-F238E27FC236}">
                <a16:creationId xmlns:a16="http://schemas.microsoft.com/office/drawing/2014/main" id="{59B1486F-88EE-4B7C-B14E-9879A2B8FA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0650" y="2032864"/>
            <a:ext cx="640080" cy="640080"/>
          </a:xfrm>
          <a:prstGeom prst="rect">
            <a:avLst/>
          </a:prstGeom>
        </p:spPr>
      </p:pic>
      <p:pic>
        <p:nvPicPr>
          <p:cNvPr id="20" name="Graphic 19">
            <a:extLst>
              <a:ext uri="{FF2B5EF4-FFF2-40B4-BE49-F238E27FC236}">
                <a16:creationId xmlns:a16="http://schemas.microsoft.com/office/drawing/2014/main" id="{CAD47CD7-16F1-4084-8BCD-1F79F1DB0A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7284" y="4706906"/>
            <a:ext cx="493395" cy="640080"/>
          </a:xfrm>
          <a:prstGeom prst="rect">
            <a:avLst/>
          </a:prstGeom>
        </p:spPr>
      </p:pic>
      <p:grpSp>
        <p:nvGrpSpPr>
          <p:cNvPr id="22" name="Group 21">
            <a:extLst>
              <a:ext uri="{FF2B5EF4-FFF2-40B4-BE49-F238E27FC236}">
                <a16:creationId xmlns:a16="http://schemas.microsoft.com/office/drawing/2014/main" id="{9C6D51AC-D8A7-49DB-AAFF-2F6A14DBFC8D}"/>
              </a:ext>
            </a:extLst>
          </p:cNvPr>
          <p:cNvGrpSpPr>
            <a:grpSpLocks noChangeAspect="1"/>
          </p:cNvGrpSpPr>
          <p:nvPr/>
        </p:nvGrpSpPr>
        <p:grpSpPr>
          <a:xfrm>
            <a:off x="4499049" y="4655710"/>
            <a:ext cx="518485" cy="640080"/>
            <a:chOff x="2211306" y="4327534"/>
            <a:chExt cx="1146263" cy="1415089"/>
          </a:xfrm>
        </p:grpSpPr>
        <p:pic>
          <p:nvPicPr>
            <p:cNvPr id="24" name="Graphic 23">
              <a:extLst>
                <a:ext uri="{FF2B5EF4-FFF2-40B4-BE49-F238E27FC236}">
                  <a16:creationId xmlns:a16="http://schemas.microsoft.com/office/drawing/2014/main" id="{7C4FC735-61F3-4CF2-876F-6D1734E767AC}"/>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50000"/>
            <a:stretch/>
          </p:blipFill>
          <p:spPr>
            <a:xfrm>
              <a:off x="2211306" y="5148263"/>
              <a:ext cx="1146263" cy="594360"/>
            </a:xfrm>
            <a:prstGeom prst="rect">
              <a:avLst/>
            </a:prstGeom>
          </p:spPr>
        </p:pic>
        <p:pic>
          <p:nvPicPr>
            <p:cNvPr id="26" name="Graphic 25" descr="Money">
              <a:extLst>
                <a:ext uri="{FF2B5EF4-FFF2-40B4-BE49-F238E27FC236}">
                  <a16:creationId xmlns:a16="http://schemas.microsoft.com/office/drawing/2014/main" id="{EF9FC139-24FD-4131-A764-7AC5ADE5E8D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27237" y="4327534"/>
              <a:ext cx="914400" cy="914400"/>
            </a:xfrm>
            <a:prstGeom prst="rect">
              <a:avLst/>
            </a:prstGeom>
          </p:spPr>
        </p:pic>
      </p:grpSp>
      <p:pic>
        <p:nvPicPr>
          <p:cNvPr id="28" name="Graphic 27">
            <a:extLst>
              <a:ext uri="{FF2B5EF4-FFF2-40B4-BE49-F238E27FC236}">
                <a16:creationId xmlns:a16="http://schemas.microsoft.com/office/drawing/2014/main" id="{FF6EB043-45A0-4432-9424-D41FECD5C53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64356" y="4741246"/>
            <a:ext cx="592668" cy="640080"/>
          </a:xfrm>
          <a:prstGeom prst="rect">
            <a:avLst/>
          </a:prstGeom>
        </p:spPr>
      </p:pic>
      <p:sp>
        <p:nvSpPr>
          <p:cNvPr id="2" name="TextBox 1">
            <a:extLst>
              <a:ext uri="{FF2B5EF4-FFF2-40B4-BE49-F238E27FC236}">
                <a16:creationId xmlns:a16="http://schemas.microsoft.com/office/drawing/2014/main" id="{0E6D5682-2C17-4214-BA14-5242EEBD6DA1}"/>
              </a:ext>
            </a:extLst>
          </p:cNvPr>
          <p:cNvSpPr txBox="1"/>
          <p:nvPr/>
        </p:nvSpPr>
        <p:spPr>
          <a:xfrm>
            <a:off x="2703370" y="6208945"/>
            <a:ext cx="6785261" cy="276999"/>
          </a:xfrm>
          <a:prstGeom prst="rect">
            <a:avLst/>
          </a:prstGeom>
          <a:noFill/>
        </p:spPr>
        <p:txBody>
          <a:bodyPr wrap="square" rtlCol="0">
            <a:spAutoFit/>
          </a:bodyPr>
          <a:lstStyle/>
          <a:p>
            <a:pPr algn="ctr"/>
            <a:r>
              <a:rPr lang="en-US" sz="1200" i="1" dirty="0">
                <a:solidFill>
                  <a:schemeClr val="bg1">
                    <a:lumMod val="65000"/>
                  </a:schemeClr>
                </a:solidFill>
              </a:rPr>
              <a:t>*Data pulled from MGMA DataDive 2020 Reports and is based on multispecialty practice data</a:t>
            </a:r>
          </a:p>
        </p:txBody>
      </p:sp>
      <p:sp>
        <p:nvSpPr>
          <p:cNvPr id="3" name="TextBox 2">
            <a:extLst>
              <a:ext uri="{FF2B5EF4-FFF2-40B4-BE49-F238E27FC236}">
                <a16:creationId xmlns:a16="http://schemas.microsoft.com/office/drawing/2014/main" id="{7D240D50-F711-4EE7-B503-568819A73ACC}"/>
              </a:ext>
            </a:extLst>
          </p:cNvPr>
          <p:cNvSpPr txBox="1"/>
          <p:nvPr/>
        </p:nvSpPr>
        <p:spPr>
          <a:xfrm>
            <a:off x="1175443" y="2777457"/>
            <a:ext cx="1888434" cy="369332"/>
          </a:xfrm>
          <a:prstGeom prst="rect">
            <a:avLst/>
          </a:prstGeom>
          <a:noFill/>
        </p:spPr>
        <p:txBody>
          <a:bodyPr wrap="square" rtlCol="0">
            <a:spAutoFit/>
          </a:bodyPr>
          <a:lstStyle/>
          <a:p>
            <a:r>
              <a:rPr lang="en-US" b="1" spc="600" dirty="0">
                <a:solidFill>
                  <a:srgbClr val="009EDA"/>
                </a:solidFill>
              </a:rPr>
              <a:t>40 days</a:t>
            </a:r>
          </a:p>
        </p:txBody>
      </p:sp>
      <p:sp>
        <p:nvSpPr>
          <p:cNvPr id="4" name="Rectangle 3">
            <a:extLst>
              <a:ext uri="{FF2B5EF4-FFF2-40B4-BE49-F238E27FC236}">
                <a16:creationId xmlns:a16="http://schemas.microsoft.com/office/drawing/2014/main" id="{CDFB605A-511F-4053-B5A2-167C8BF2C0B5}"/>
              </a:ext>
            </a:extLst>
          </p:cNvPr>
          <p:cNvSpPr/>
          <p:nvPr/>
        </p:nvSpPr>
        <p:spPr>
          <a:xfrm>
            <a:off x="1177795" y="2008967"/>
            <a:ext cx="2627243" cy="830997"/>
          </a:xfrm>
          <a:prstGeom prst="rect">
            <a:avLst/>
          </a:prstGeom>
        </p:spPr>
        <p:txBody>
          <a:bodyPr wrap="square">
            <a:spAutoFit/>
          </a:bodyPr>
          <a:lstStyle/>
          <a:p>
            <a:r>
              <a:rPr lang="en-US" sz="1600" dirty="0">
                <a:solidFill>
                  <a:srgbClr val="202124"/>
                </a:solidFill>
              </a:rPr>
              <a:t>A</a:t>
            </a:r>
            <a:r>
              <a:rPr lang="en-US" sz="1600" b="0" i="0" dirty="0">
                <a:solidFill>
                  <a:srgbClr val="202124"/>
                </a:solidFill>
                <a:effectLst/>
              </a:rPr>
              <a:t>verage number of </a:t>
            </a:r>
            <a:r>
              <a:rPr lang="en-US" sz="1600" b="1" i="0" dirty="0">
                <a:solidFill>
                  <a:srgbClr val="202124"/>
                </a:solidFill>
                <a:effectLst/>
              </a:rPr>
              <a:t>days</a:t>
            </a:r>
            <a:r>
              <a:rPr lang="en-US" sz="1600" b="0" i="0" dirty="0">
                <a:solidFill>
                  <a:srgbClr val="202124"/>
                </a:solidFill>
                <a:effectLst/>
              </a:rPr>
              <a:t> it takes a practice to collect payments due </a:t>
            </a:r>
            <a:endParaRPr lang="en-US" sz="1600" dirty="0"/>
          </a:p>
        </p:txBody>
      </p:sp>
      <p:sp>
        <p:nvSpPr>
          <p:cNvPr id="5" name="Rectangle 4">
            <a:extLst>
              <a:ext uri="{FF2B5EF4-FFF2-40B4-BE49-F238E27FC236}">
                <a16:creationId xmlns:a16="http://schemas.microsoft.com/office/drawing/2014/main" id="{65B11082-BFE2-4289-B961-3706E5CF3864}"/>
              </a:ext>
            </a:extLst>
          </p:cNvPr>
          <p:cNvSpPr/>
          <p:nvPr/>
        </p:nvSpPr>
        <p:spPr>
          <a:xfrm>
            <a:off x="1163052" y="1545831"/>
            <a:ext cx="1747594" cy="461665"/>
          </a:xfrm>
          <a:prstGeom prst="rect">
            <a:avLst/>
          </a:prstGeom>
        </p:spPr>
        <p:txBody>
          <a:bodyPr wrap="none">
            <a:spAutoFit/>
          </a:bodyPr>
          <a:lstStyle/>
          <a:p>
            <a:pPr defTabSz="609036"/>
            <a:r>
              <a:rPr lang="en-US" sz="2400" b="1" dirty="0">
                <a:solidFill>
                  <a:srgbClr val="000000"/>
                </a:solidFill>
              </a:rPr>
              <a:t>Days in A/R</a:t>
            </a:r>
          </a:p>
        </p:txBody>
      </p:sp>
      <p:sp>
        <p:nvSpPr>
          <p:cNvPr id="7" name="Rectangle 6">
            <a:extLst>
              <a:ext uri="{FF2B5EF4-FFF2-40B4-BE49-F238E27FC236}">
                <a16:creationId xmlns:a16="http://schemas.microsoft.com/office/drawing/2014/main" id="{4CE49687-B796-4794-8D05-6F5B029BB1DD}"/>
              </a:ext>
            </a:extLst>
          </p:cNvPr>
          <p:cNvSpPr/>
          <p:nvPr/>
        </p:nvSpPr>
        <p:spPr>
          <a:xfrm>
            <a:off x="9309174" y="1957506"/>
            <a:ext cx="2716696" cy="830997"/>
          </a:xfrm>
          <a:prstGeom prst="rect">
            <a:avLst/>
          </a:prstGeom>
        </p:spPr>
        <p:txBody>
          <a:bodyPr wrap="square">
            <a:spAutoFit/>
          </a:bodyPr>
          <a:lstStyle/>
          <a:p>
            <a:r>
              <a:rPr lang="en-US" sz="1600" b="1" dirty="0">
                <a:solidFill>
                  <a:srgbClr val="202124"/>
                </a:solidFill>
              </a:rPr>
              <a:t>P</a:t>
            </a:r>
            <a:r>
              <a:rPr lang="en-US" sz="1600" b="1" i="0" dirty="0">
                <a:solidFill>
                  <a:srgbClr val="202124"/>
                </a:solidFill>
                <a:effectLst/>
              </a:rPr>
              <a:t>ercentage</a:t>
            </a:r>
            <a:r>
              <a:rPr lang="en-US" sz="1600" b="0" i="0" dirty="0">
                <a:solidFill>
                  <a:srgbClr val="202124"/>
                </a:solidFill>
                <a:effectLst/>
              </a:rPr>
              <a:t> of claims </a:t>
            </a:r>
            <a:r>
              <a:rPr lang="en-US" sz="1600" b="1" i="0" dirty="0">
                <a:solidFill>
                  <a:srgbClr val="202124"/>
                </a:solidFill>
                <a:effectLst/>
              </a:rPr>
              <a:t>denied</a:t>
            </a:r>
            <a:r>
              <a:rPr lang="en-US" sz="1600" b="0" i="0" dirty="0">
                <a:solidFill>
                  <a:srgbClr val="202124"/>
                </a:solidFill>
                <a:effectLst/>
              </a:rPr>
              <a:t> by payers during a given period</a:t>
            </a:r>
            <a:endParaRPr lang="en-US" sz="1600" dirty="0"/>
          </a:p>
        </p:txBody>
      </p:sp>
      <p:sp>
        <p:nvSpPr>
          <p:cNvPr id="8" name="Rectangle 7">
            <a:extLst>
              <a:ext uri="{FF2B5EF4-FFF2-40B4-BE49-F238E27FC236}">
                <a16:creationId xmlns:a16="http://schemas.microsoft.com/office/drawing/2014/main" id="{0D506E9D-5205-4DC4-A81C-4CD770285539}"/>
              </a:ext>
            </a:extLst>
          </p:cNvPr>
          <p:cNvSpPr/>
          <p:nvPr/>
        </p:nvSpPr>
        <p:spPr>
          <a:xfrm>
            <a:off x="9252538" y="1578870"/>
            <a:ext cx="1661224" cy="461665"/>
          </a:xfrm>
          <a:prstGeom prst="rect">
            <a:avLst/>
          </a:prstGeom>
        </p:spPr>
        <p:txBody>
          <a:bodyPr wrap="none">
            <a:spAutoFit/>
          </a:bodyPr>
          <a:lstStyle/>
          <a:p>
            <a:pPr defTabSz="609036"/>
            <a:r>
              <a:rPr lang="en-US" sz="2400" b="1" dirty="0">
                <a:solidFill>
                  <a:srgbClr val="000000"/>
                </a:solidFill>
              </a:rPr>
              <a:t>Denial Rate</a:t>
            </a:r>
          </a:p>
        </p:txBody>
      </p:sp>
      <p:sp>
        <p:nvSpPr>
          <p:cNvPr id="29" name="TextBox 28">
            <a:extLst>
              <a:ext uri="{FF2B5EF4-FFF2-40B4-BE49-F238E27FC236}">
                <a16:creationId xmlns:a16="http://schemas.microsoft.com/office/drawing/2014/main" id="{B9A470D4-9CC8-4BCD-A321-E8D65237643D}"/>
              </a:ext>
            </a:extLst>
          </p:cNvPr>
          <p:cNvSpPr txBox="1"/>
          <p:nvPr/>
        </p:nvSpPr>
        <p:spPr>
          <a:xfrm>
            <a:off x="9366143" y="2812253"/>
            <a:ext cx="1888434" cy="369332"/>
          </a:xfrm>
          <a:prstGeom prst="rect">
            <a:avLst/>
          </a:prstGeom>
          <a:noFill/>
        </p:spPr>
        <p:txBody>
          <a:bodyPr wrap="square" rtlCol="0">
            <a:spAutoFit/>
          </a:bodyPr>
          <a:lstStyle/>
          <a:p>
            <a:r>
              <a:rPr lang="en-US" b="1" spc="600" dirty="0">
                <a:solidFill>
                  <a:srgbClr val="009EDA"/>
                </a:solidFill>
              </a:rPr>
              <a:t>&lt;5%</a:t>
            </a:r>
          </a:p>
        </p:txBody>
      </p:sp>
      <p:sp>
        <p:nvSpPr>
          <p:cNvPr id="30" name="Rectangle 29">
            <a:extLst>
              <a:ext uri="{FF2B5EF4-FFF2-40B4-BE49-F238E27FC236}">
                <a16:creationId xmlns:a16="http://schemas.microsoft.com/office/drawing/2014/main" id="{7308FB3A-9D38-4C36-BC34-2B3FBD082C9C}"/>
              </a:ext>
            </a:extLst>
          </p:cNvPr>
          <p:cNvSpPr/>
          <p:nvPr/>
        </p:nvSpPr>
        <p:spPr>
          <a:xfrm>
            <a:off x="1163052" y="4630701"/>
            <a:ext cx="2328026" cy="830997"/>
          </a:xfrm>
          <a:prstGeom prst="rect">
            <a:avLst/>
          </a:prstGeom>
        </p:spPr>
        <p:txBody>
          <a:bodyPr wrap="square">
            <a:spAutoFit/>
          </a:bodyPr>
          <a:lstStyle/>
          <a:p>
            <a:r>
              <a:rPr lang="en-US" sz="1600" dirty="0">
                <a:solidFill>
                  <a:srgbClr val="202124"/>
                </a:solidFill>
              </a:rPr>
              <a:t>A</a:t>
            </a:r>
            <a:r>
              <a:rPr lang="en-US" sz="1600" b="0" i="0" dirty="0">
                <a:solidFill>
                  <a:srgbClr val="202124"/>
                </a:solidFill>
                <a:effectLst/>
              </a:rPr>
              <a:t>verage number of </a:t>
            </a:r>
            <a:r>
              <a:rPr lang="en-US" sz="1600" b="1" i="0" dirty="0">
                <a:solidFill>
                  <a:srgbClr val="202124"/>
                </a:solidFill>
                <a:effectLst/>
              </a:rPr>
              <a:t>claims</a:t>
            </a:r>
            <a:r>
              <a:rPr lang="en-US" sz="1600" b="0" i="0" dirty="0">
                <a:solidFill>
                  <a:srgbClr val="202124"/>
                </a:solidFill>
                <a:effectLst/>
              </a:rPr>
              <a:t> paid upon the first submission</a:t>
            </a:r>
            <a:endParaRPr lang="en-US" sz="1600" dirty="0"/>
          </a:p>
        </p:txBody>
      </p:sp>
      <p:sp>
        <p:nvSpPr>
          <p:cNvPr id="31" name="Rectangle 30">
            <a:extLst>
              <a:ext uri="{FF2B5EF4-FFF2-40B4-BE49-F238E27FC236}">
                <a16:creationId xmlns:a16="http://schemas.microsoft.com/office/drawing/2014/main" id="{E9A9B6C6-F037-427F-9B24-7CD64F9A5982}"/>
              </a:ext>
            </a:extLst>
          </p:cNvPr>
          <p:cNvSpPr/>
          <p:nvPr/>
        </p:nvSpPr>
        <p:spPr>
          <a:xfrm>
            <a:off x="1183943" y="3929397"/>
            <a:ext cx="1994941" cy="830997"/>
          </a:xfrm>
          <a:prstGeom prst="rect">
            <a:avLst/>
          </a:prstGeom>
        </p:spPr>
        <p:txBody>
          <a:bodyPr wrap="square">
            <a:spAutoFit/>
          </a:bodyPr>
          <a:lstStyle/>
          <a:p>
            <a:pPr defTabSz="609036"/>
            <a:r>
              <a:rPr lang="en-US" sz="2400" b="1" dirty="0">
                <a:solidFill>
                  <a:srgbClr val="000000"/>
                </a:solidFill>
              </a:rPr>
              <a:t>Clean Claims Ratio</a:t>
            </a:r>
          </a:p>
        </p:txBody>
      </p:sp>
      <p:sp>
        <p:nvSpPr>
          <p:cNvPr id="32" name="TextBox 31">
            <a:extLst>
              <a:ext uri="{FF2B5EF4-FFF2-40B4-BE49-F238E27FC236}">
                <a16:creationId xmlns:a16="http://schemas.microsoft.com/office/drawing/2014/main" id="{96429B4C-E9DA-468C-843A-A5F98CADDF12}"/>
              </a:ext>
            </a:extLst>
          </p:cNvPr>
          <p:cNvSpPr txBox="1"/>
          <p:nvPr/>
        </p:nvSpPr>
        <p:spPr>
          <a:xfrm>
            <a:off x="1245770" y="5418063"/>
            <a:ext cx="1888434" cy="369332"/>
          </a:xfrm>
          <a:prstGeom prst="rect">
            <a:avLst/>
          </a:prstGeom>
          <a:noFill/>
        </p:spPr>
        <p:txBody>
          <a:bodyPr wrap="square" rtlCol="0">
            <a:spAutoFit/>
          </a:bodyPr>
          <a:lstStyle/>
          <a:p>
            <a:r>
              <a:rPr lang="en-US" b="1" spc="600" dirty="0">
                <a:solidFill>
                  <a:srgbClr val="009EDA"/>
                </a:solidFill>
              </a:rPr>
              <a:t>98%</a:t>
            </a:r>
          </a:p>
        </p:txBody>
      </p:sp>
      <p:sp>
        <p:nvSpPr>
          <p:cNvPr id="33" name="Rectangle 32">
            <a:extLst>
              <a:ext uri="{FF2B5EF4-FFF2-40B4-BE49-F238E27FC236}">
                <a16:creationId xmlns:a16="http://schemas.microsoft.com/office/drawing/2014/main" id="{209FCD9F-0E10-41F1-9B09-BBBE1D8D2B99}"/>
              </a:ext>
            </a:extLst>
          </p:cNvPr>
          <p:cNvSpPr/>
          <p:nvPr/>
        </p:nvSpPr>
        <p:spPr>
          <a:xfrm>
            <a:off x="5085132" y="3923751"/>
            <a:ext cx="2197786" cy="830997"/>
          </a:xfrm>
          <a:prstGeom prst="rect">
            <a:avLst/>
          </a:prstGeom>
        </p:spPr>
        <p:txBody>
          <a:bodyPr wrap="square">
            <a:spAutoFit/>
          </a:bodyPr>
          <a:lstStyle/>
          <a:p>
            <a:pPr defTabSz="609036"/>
            <a:r>
              <a:rPr lang="en-US" sz="2400" b="1" dirty="0">
                <a:solidFill>
                  <a:srgbClr val="000000"/>
                </a:solidFill>
              </a:rPr>
              <a:t>Net Collections Ratio</a:t>
            </a:r>
          </a:p>
        </p:txBody>
      </p:sp>
      <p:sp>
        <p:nvSpPr>
          <p:cNvPr id="34" name="Rectangle 33">
            <a:extLst>
              <a:ext uri="{FF2B5EF4-FFF2-40B4-BE49-F238E27FC236}">
                <a16:creationId xmlns:a16="http://schemas.microsoft.com/office/drawing/2014/main" id="{C3238D40-FBC6-4E11-B7FF-BAA6AD53C368}"/>
              </a:ext>
            </a:extLst>
          </p:cNvPr>
          <p:cNvSpPr/>
          <p:nvPr/>
        </p:nvSpPr>
        <p:spPr>
          <a:xfrm>
            <a:off x="5068359" y="4673440"/>
            <a:ext cx="2908246" cy="830997"/>
          </a:xfrm>
          <a:prstGeom prst="rect">
            <a:avLst/>
          </a:prstGeom>
        </p:spPr>
        <p:txBody>
          <a:bodyPr wrap="square">
            <a:spAutoFit/>
          </a:bodyPr>
          <a:lstStyle/>
          <a:p>
            <a:r>
              <a:rPr lang="en-US" sz="1600" b="1" dirty="0">
                <a:solidFill>
                  <a:srgbClr val="111111"/>
                </a:solidFill>
              </a:rPr>
              <a:t>P</a:t>
            </a:r>
            <a:r>
              <a:rPr lang="en-US" sz="1600" b="1" i="0" dirty="0">
                <a:solidFill>
                  <a:srgbClr val="111111"/>
                </a:solidFill>
                <a:effectLst/>
              </a:rPr>
              <a:t>ercentage</a:t>
            </a:r>
            <a:r>
              <a:rPr lang="en-US" sz="1600" b="0" i="0" dirty="0">
                <a:solidFill>
                  <a:srgbClr val="111111"/>
                </a:solidFill>
                <a:effectLst/>
              </a:rPr>
              <a:t> of reimbursement minus contractual </a:t>
            </a:r>
            <a:r>
              <a:rPr lang="en-US" sz="1600" dirty="0">
                <a:solidFill>
                  <a:srgbClr val="111111"/>
                </a:solidFill>
              </a:rPr>
              <a:t>obligations</a:t>
            </a:r>
          </a:p>
          <a:p>
            <a:r>
              <a:rPr lang="en-US" sz="1600" dirty="0">
                <a:solidFill>
                  <a:srgbClr val="111111"/>
                </a:solidFill>
              </a:rPr>
              <a:t>with payers</a:t>
            </a:r>
          </a:p>
        </p:txBody>
      </p:sp>
      <p:sp>
        <p:nvSpPr>
          <p:cNvPr id="35" name="Rectangle 34">
            <a:extLst>
              <a:ext uri="{FF2B5EF4-FFF2-40B4-BE49-F238E27FC236}">
                <a16:creationId xmlns:a16="http://schemas.microsoft.com/office/drawing/2014/main" id="{2E92DBCC-7037-407A-AF92-FD5131132127}"/>
              </a:ext>
            </a:extLst>
          </p:cNvPr>
          <p:cNvSpPr/>
          <p:nvPr/>
        </p:nvSpPr>
        <p:spPr>
          <a:xfrm>
            <a:off x="5071673" y="1545831"/>
            <a:ext cx="1528624" cy="461665"/>
          </a:xfrm>
          <a:prstGeom prst="rect">
            <a:avLst/>
          </a:prstGeom>
        </p:spPr>
        <p:txBody>
          <a:bodyPr wrap="none">
            <a:spAutoFit/>
          </a:bodyPr>
          <a:lstStyle/>
          <a:p>
            <a:pPr defTabSz="609036"/>
            <a:r>
              <a:rPr lang="en-US" sz="2400" b="1" dirty="0">
                <a:solidFill>
                  <a:srgbClr val="000000"/>
                </a:solidFill>
              </a:rPr>
              <a:t>% over 90</a:t>
            </a:r>
          </a:p>
        </p:txBody>
      </p:sp>
      <p:sp>
        <p:nvSpPr>
          <p:cNvPr id="36" name="TextBox 35">
            <a:extLst>
              <a:ext uri="{FF2B5EF4-FFF2-40B4-BE49-F238E27FC236}">
                <a16:creationId xmlns:a16="http://schemas.microsoft.com/office/drawing/2014/main" id="{ADDEC6E6-83E7-46C0-A9FE-C92E713E68F1}"/>
              </a:ext>
            </a:extLst>
          </p:cNvPr>
          <p:cNvSpPr txBox="1"/>
          <p:nvPr/>
        </p:nvSpPr>
        <p:spPr>
          <a:xfrm>
            <a:off x="5068359" y="2777457"/>
            <a:ext cx="1888434" cy="369332"/>
          </a:xfrm>
          <a:prstGeom prst="rect">
            <a:avLst/>
          </a:prstGeom>
          <a:noFill/>
        </p:spPr>
        <p:txBody>
          <a:bodyPr wrap="square" rtlCol="0">
            <a:spAutoFit/>
          </a:bodyPr>
          <a:lstStyle/>
          <a:p>
            <a:r>
              <a:rPr lang="en-US" b="1" spc="600" dirty="0">
                <a:solidFill>
                  <a:srgbClr val="009EDA"/>
                </a:solidFill>
              </a:rPr>
              <a:t>&lt;20%</a:t>
            </a:r>
          </a:p>
        </p:txBody>
      </p:sp>
      <p:sp>
        <p:nvSpPr>
          <p:cNvPr id="37" name="TextBox 36">
            <a:extLst>
              <a:ext uri="{FF2B5EF4-FFF2-40B4-BE49-F238E27FC236}">
                <a16:creationId xmlns:a16="http://schemas.microsoft.com/office/drawing/2014/main" id="{B6554763-2CE5-4FCE-BFA1-6B59191224FB}"/>
              </a:ext>
            </a:extLst>
          </p:cNvPr>
          <p:cNvSpPr txBox="1"/>
          <p:nvPr/>
        </p:nvSpPr>
        <p:spPr>
          <a:xfrm>
            <a:off x="5068359" y="5418063"/>
            <a:ext cx="1888434" cy="369332"/>
          </a:xfrm>
          <a:prstGeom prst="rect">
            <a:avLst/>
          </a:prstGeom>
          <a:noFill/>
        </p:spPr>
        <p:txBody>
          <a:bodyPr wrap="square" rtlCol="0">
            <a:spAutoFit/>
          </a:bodyPr>
          <a:lstStyle/>
          <a:p>
            <a:r>
              <a:rPr lang="en-US" b="1" spc="600" dirty="0">
                <a:solidFill>
                  <a:srgbClr val="009EDA"/>
                </a:solidFill>
              </a:rPr>
              <a:t>&gt;98%</a:t>
            </a:r>
          </a:p>
        </p:txBody>
      </p:sp>
      <p:sp>
        <p:nvSpPr>
          <p:cNvPr id="38" name="Rectangle 37">
            <a:extLst>
              <a:ext uri="{FF2B5EF4-FFF2-40B4-BE49-F238E27FC236}">
                <a16:creationId xmlns:a16="http://schemas.microsoft.com/office/drawing/2014/main" id="{BC426B1F-A844-480F-89C1-887F26EE3FD2}"/>
              </a:ext>
            </a:extLst>
          </p:cNvPr>
          <p:cNvSpPr/>
          <p:nvPr/>
        </p:nvSpPr>
        <p:spPr>
          <a:xfrm>
            <a:off x="9222115" y="3928276"/>
            <a:ext cx="2456363" cy="830997"/>
          </a:xfrm>
          <a:prstGeom prst="rect">
            <a:avLst/>
          </a:prstGeom>
        </p:spPr>
        <p:txBody>
          <a:bodyPr wrap="square">
            <a:spAutoFit/>
          </a:bodyPr>
          <a:lstStyle/>
          <a:p>
            <a:pPr defTabSz="609036"/>
            <a:r>
              <a:rPr lang="en-US" sz="2400" b="1" dirty="0">
                <a:solidFill>
                  <a:srgbClr val="000000"/>
                </a:solidFill>
              </a:rPr>
              <a:t>Gross Collections Rate</a:t>
            </a:r>
          </a:p>
        </p:txBody>
      </p:sp>
      <p:sp>
        <p:nvSpPr>
          <p:cNvPr id="39" name="TextBox 38">
            <a:extLst>
              <a:ext uri="{FF2B5EF4-FFF2-40B4-BE49-F238E27FC236}">
                <a16:creationId xmlns:a16="http://schemas.microsoft.com/office/drawing/2014/main" id="{6BB9FFFE-987A-4EB5-A49C-C88021FB6205}"/>
              </a:ext>
            </a:extLst>
          </p:cNvPr>
          <p:cNvSpPr txBox="1"/>
          <p:nvPr/>
        </p:nvSpPr>
        <p:spPr>
          <a:xfrm>
            <a:off x="9252538" y="5418063"/>
            <a:ext cx="1888434" cy="369332"/>
          </a:xfrm>
          <a:prstGeom prst="rect">
            <a:avLst/>
          </a:prstGeom>
          <a:noFill/>
        </p:spPr>
        <p:txBody>
          <a:bodyPr wrap="square" rtlCol="0">
            <a:spAutoFit/>
          </a:bodyPr>
          <a:lstStyle/>
          <a:p>
            <a:r>
              <a:rPr lang="en-US" b="1" spc="600" dirty="0">
                <a:solidFill>
                  <a:srgbClr val="009EDA"/>
                </a:solidFill>
              </a:rPr>
              <a:t>&gt;45%</a:t>
            </a:r>
          </a:p>
        </p:txBody>
      </p:sp>
      <p:sp>
        <p:nvSpPr>
          <p:cNvPr id="40" name="Rectangle 39">
            <a:extLst>
              <a:ext uri="{FF2B5EF4-FFF2-40B4-BE49-F238E27FC236}">
                <a16:creationId xmlns:a16="http://schemas.microsoft.com/office/drawing/2014/main" id="{25C5B41C-65EF-4D98-9D75-A125E94FDE36}"/>
              </a:ext>
            </a:extLst>
          </p:cNvPr>
          <p:cNvSpPr/>
          <p:nvPr/>
        </p:nvSpPr>
        <p:spPr>
          <a:xfrm>
            <a:off x="5083374" y="2032510"/>
            <a:ext cx="2627243" cy="584775"/>
          </a:xfrm>
          <a:prstGeom prst="rect">
            <a:avLst/>
          </a:prstGeom>
        </p:spPr>
        <p:txBody>
          <a:bodyPr wrap="square">
            <a:spAutoFit/>
          </a:bodyPr>
          <a:lstStyle/>
          <a:p>
            <a:r>
              <a:rPr lang="en-US" sz="1600" b="1" dirty="0">
                <a:solidFill>
                  <a:srgbClr val="202124"/>
                </a:solidFill>
              </a:rPr>
              <a:t>Percentage </a:t>
            </a:r>
            <a:r>
              <a:rPr lang="en-US" sz="1600" dirty="0">
                <a:solidFill>
                  <a:srgbClr val="202124"/>
                </a:solidFill>
              </a:rPr>
              <a:t>of A/R that is more than 90-days old</a:t>
            </a:r>
            <a:endParaRPr lang="en-US" sz="1600" dirty="0"/>
          </a:p>
        </p:txBody>
      </p:sp>
      <p:sp>
        <p:nvSpPr>
          <p:cNvPr id="41" name="Rectangle 40">
            <a:extLst>
              <a:ext uri="{FF2B5EF4-FFF2-40B4-BE49-F238E27FC236}">
                <a16:creationId xmlns:a16="http://schemas.microsoft.com/office/drawing/2014/main" id="{A64DA1E5-34B6-460A-8AB7-C54D0F85508F}"/>
              </a:ext>
            </a:extLst>
          </p:cNvPr>
          <p:cNvSpPr/>
          <p:nvPr/>
        </p:nvSpPr>
        <p:spPr>
          <a:xfrm>
            <a:off x="9222115" y="4655338"/>
            <a:ext cx="2716696" cy="830997"/>
          </a:xfrm>
          <a:prstGeom prst="rect">
            <a:avLst/>
          </a:prstGeom>
        </p:spPr>
        <p:txBody>
          <a:bodyPr wrap="square">
            <a:spAutoFit/>
          </a:bodyPr>
          <a:lstStyle/>
          <a:p>
            <a:r>
              <a:rPr lang="en-US" sz="1600" b="1" dirty="0">
                <a:solidFill>
                  <a:srgbClr val="202124"/>
                </a:solidFill>
              </a:rPr>
              <a:t>Percentage</a:t>
            </a:r>
            <a:r>
              <a:rPr lang="en-US" sz="1600" dirty="0">
                <a:solidFill>
                  <a:srgbClr val="202124"/>
                </a:solidFill>
              </a:rPr>
              <a:t> of collections received of the total amount allowed to collect</a:t>
            </a:r>
            <a:endParaRPr lang="en-US" sz="1600" dirty="0"/>
          </a:p>
        </p:txBody>
      </p:sp>
    </p:spTree>
    <p:extLst>
      <p:ext uri="{BB962C8B-B14F-4D97-AF65-F5344CB8AC3E}">
        <p14:creationId xmlns:p14="http://schemas.microsoft.com/office/powerpoint/2010/main" val="346004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310158" y="750593"/>
            <a:ext cx="11571685" cy="629890"/>
          </a:xfrm>
          <a:prstGeom prst="rect">
            <a:avLst/>
          </a:prstGeom>
        </p:spPr>
        <p:txBody>
          <a:bodyPr spcFirstLastPara="1" vert="horz" lIns="91341" tIns="45658" rIns="91341" bIns="45658" rtlCol="0" anchor="t" anchorCtr="0">
            <a:normAutofit/>
          </a:bodyPr>
          <a:lstStyle/>
          <a:p>
            <a:r>
              <a:rPr lang="en-US" sz="3597" dirty="0"/>
              <a:t>How do you report key performance indicators? </a:t>
            </a:r>
          </a:p>
        </p:txBody>
      </p:sp>
      <p:sp>
        <p:nvSpPr>
          <p:cNvPr id="3" name="Text Placeholder 2">
            <a:extLst>
              <a:ext uri="{FF2B5EF4-FFF2-40B4-BE49-F238E27FC236}">
                <a16:creationId xmlns:a16="http://schemas.microsoft.com/office/drawing/2014/main" id="{B33CDB4A-5104-4029-82A4-155D021CD27A}"/>
              </a:ext>
            </a:extLst>
          </p:cNvPr>
          <p:cNvSpPr>
            <a:spLocks noGrp="1"/>
          </p:cNvSpPr>
          <p:nvPr>
            <p:ph type="body" sz="quarter" idx="10"/>
          </p:nvPr>
        </p:nvSpPr>
        <p:spPr/>
        <p:txBody>
          <a:bodyPr/>
          <a:lstStyle/>
          <a:p>
            <a:r>
              <a:rPr lang="en-US" dirty="0"/>
              <a:t>Polling question #2</a:t>
            </a:r>
          </a:p>
          <a:p>
            <a:endParaRPr lang="en-US" dirty="0"/>
          </a:p>
        </p:txBody>
      </p:sp>
      <p:sp>
        <p:nvSpPr>
          <p:cNvPr id="178" name="Google Shape;178;p8"/>
          <p:cNvSpPr txBox="1">
            <a:spLocks noGrp="1"/>
          </p:cNvSpPr>
          <p:nvPr>
            <p:ph idx="4294967295"/>
          </p:nvPr>
        </p:nvSpPr>
        <p:spPr>
          <a:xfrm>
            <a:off x="1200059" y="1964567"/>
            <a:ext cx="9281000" cy="3846696"/>
          </a:xfrm>
          <a:prstGeom prst="rect">
            <a:avLst/>
          </a:prstGeom>
        </p:spPr>
        <p:txBody>
          <a:bodyPr spcFirstLastPara="1" vert="horz" lIns="91341" tIns="45658" rIns="91341" bIns="45658" rtlCol="0" anchorCtr="0">
            <a:normAutofit/>
          </a:bodyPr>
          <a:lstStyle/>
          <a:p>
            <a:pPr marL="380648" indent="-609036">
              <a:buClr>
                <a:srgbClr val="009FDB"/>
              </a:buClr>
              <a:buFont typeface="+mj-lt"/>
              <a:buAutoNum type="alphaUcPeriod"/>
            </a:pPr>
            <a:r>
              <a:rPr lang="en-US" dirty="0"/>
              <a:t>We use our practice management system </a:t>
            </a:r>
          </a:p>
          <a:p>
            <a:pPr marL="380648" indent="-609036">
              <a:buClr>
                <a:srgbClr val="009FDB"/>
              </a:buClr>
              <a:buFont typeface="+mj-lt"/>
              <a:buAutoNum type="alphaUcPeriod"/>
            </a:pPr>
            <a:r>
              <a:rPr lang="en-US" dirty="0"/>
              <a:t>We use a third-party analytics vendor</a:t>
            </a:r>
          </a:p>
          <a:p>
            <a:pPr marL="380648" indent="-609036">
              <a:buClr>
                <a:srgbClr val="009FDB"/>
              </a:buClr>
              <a:buFont typeface="+mj-lt"/>
              <a:buAutoNum type="alphaUcPeriod"/>
            </a:pPr>
            <a:r>
              <a:rPr lang="en-US" dirty="0"/>
              <a:t>We use MS Excel and/or MS Access </a:t>
            </a:r>
          </a:p>
          <a:p>
            <a:pPr marL="380648" indent="-609036">
              <a:buClr>
                <a:srgbClr val="009FDB"/>
              </a:buClr>
              <a:buFont typeface="+mj-lt"/>
              <a:buAutoNum type="alphaUcPeriod"/>
            </a:pPr>
            <a:r>
              <a:rPr lang="en-US" dirty="0"/>
              <a:t>We do not report KPIs</a:t>
            </a:r>
          </a:p>
          <a:p>
            <a:pPr marL="380648" indent="-609036">
              <a:buClr>
                <a:srgbClr val="009FDB"/>
              </a:buClr>
              <a:buFont typeface="+mj-lt"/>
              <a:buAutoNum type="alphaUcPeriod"/>
            </a:pPr>
            <a:r>
              <a:rPr lang="en-US" dirty="0"/>
              <a:t>Not applicable</a:t>
            </a:r>
          </a:p>
        </p:txBody>
      </p:sp>
      <p:pic>
        <p:nvPicPr>
          <p:cNvPr id="8" name="Picture 7" descr="Icon&#10;&#10;Description automatically generated">
            <a:extLst>
              <a:ext uri="{FF2B5EF4-FFF2-40B4-BE49-F238E27FC236}">
                <a16:creationId xmlns:a16="http://schemas.microsoft.com/office/drawing/2014/main" id="{26126F66-7D20-44F9-9FFC-7D78360BA078}"/>
              </a:ext>
            </a:extLst>
          </p:cNvPr>
          <p:cNvPicPr>
            <a:picLocks noChangeAspect="1"/>
          </p:cNvPicPr>
          <p:nvPr/>
        </p:nvPicPr>
        <p:blipFill>
          <a:blip r:embed="rId3"/>
          <a:stretch>
            <a:fillRect/>
          </a:stretch>
        </p:blipFill>
        <p:spPr>
          <a:xfrm>
            <a:off x="11111393" y="673208"/>
            <a:ext cx="609036" cy="593714"/>
          </a:xfrm>
          <a:prstGeom prst="rect">
            <a:avLst/>
          </a:prstGeom>
        </p:spPr>
      </p:pic>
    </p:spTree>
    <p:extLst>
      <p:ext uri="{BB962C8B-B14F-4D97-AF65-F5344CB8AC3E}">
        <p14:creationId xmlns:p14="http://schemas.microsoft.com/office/powerpoint/2010/main" val="343652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7AEBE551-241C-421C-BEE6-8E17B58EECE1}"/>
              </a:ext>
            </a:extLst>
          </p:cNvPr>
          <p:cNvGrpSpPr/>
          <p:nvPr/>
        </p:nvGrpSpPr>
        <p:grpSpPr>
          <a:xfrm>
            <a:off x="1721735" y="1227137"/>
            <a:ext cx="3202101" cy="1144116"/>
            <a:chOff x="6645953" y="897144"/>
            <a:chExt cx="3202101" cy="1144116"/>
          </a:xfrm>
        </p:grpSpPr>
        <p:cxnSp>
          <p:nvCxnSpPr>
            <p:cNvPr id="86" name="Straight Connector 85">
              <a:extLst>
                <a:ext uri="{FF2B5EF4-FFF2-40B4-BE49-F238E27FC236}">
                  <a16:creationId xmlns:a16="http://schemas.microsoft.com/office/drawing/2014/main" id="{247AAE7B-049A-4869-9DCE-B3768CA13979}"/>
                </a:ext>
              </a:extLst>
            </p:cNvPr>
            <p:cNvCxnSpPr>
              <a:cxnSpLocks/>
            </p:cNvCxnSpPr>
            <p:nvPr/>
          </p:nvCxnSpPr>
          <p:spPr>
            <a:xfrm>
              <a:off x="8838377" y="1469202"/>
              <a:ext cx="10096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Rounded Rectangle 91">
              <a:extLst>
                <a:ext uri="{FF2B5EF4-FFF2-40B4-BE49-F238E27FC236}">
                  <a16:creationId xmlns:a16="http://schemas.microsoft.com/office/drawing/2014/main" id="{8F09985C-52E3-4802-84EE-E4B989D0E3C3}"/>
                </a:ext>
              </a:extLst>
            </p:cNvPr>
            <p:cNvSpPr/>
            <p:nvPr/>
          </p:nvSpPr>
          <p:spPr>
            <a:xfrm>
              <a:off x="6645953" y="897144"/>
              <a:ext cx="2268021" cy="1144116"/>
            </a:xfrm>
            <a:prstGeom prst="roundRect">
              <a:avLst>
                <a:gd name="adj" fmla="val 84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82296" defTabSz="685800">
                <a:spcAft>
                  <a:spcPts val="100"/>
                </a:spcAft>
                <a:buFont typeface="Arial" panose="020B0604020202020204" pitchFamily="34" charset="0"/>
                <a:buChar char="•"/>
                <a:defRPr/>
              </a:pPr>
              <a:endParaRPr lang="en-US" sz="1600" dirty="0">
                <a:solidFill>
                  <a:srgbClr val="000000"/>
                </a:solidFill>
              </a:endParaRPr>
            </a:p>
          </p:txBody>
        </p:sp>
      </p:grpSp>
      <p:grpSp>
        <p:nvGrpSpPr>
          <p:cNvPr id="82" name="Group 81">
            <a:extLst>
              <a:ext uri="{FF2B5EF4-FFF2-40B4-BE49-F238E27FC236}">
                <a16:creationId xmlns:a16="http://schemas.microsoft.com/office/drawing/2014/main" id="{C31E6620-1FED-4DE2-AC91-CE31AF3FAF31}"/>
              </a:ext>
            </a:extLst>
          </p:cNvPr>
          <p:cNvGrpSpPr/>
          <p:nvPr/>
        </p:nvGrpSpPr>
        <p:grpSpPr>
          <a:xfrm>
            <a:off x="1364691" y="3429000"/>
            <a:ext cx="3106307" cy="1144116"/>
            <a:chOff x="6741747" y="893062"/>
            <a:chExt cx="3106307" cy="1144116"/>
          </a:xfrm>
        </p:grpSpPr>
        <p:cxnSp>
          <p:nvCxnSpPr>
            <p:cNvPr id="84" name="Straight Connector 83">
              <a:extLst>
                <a:ext uri="{FF2B5EF4-FFF2-40B4-BE49-F238E27FC236}">
                  <a16:creationId xmlns:a16="http://schemas.microsoft.com/office/drawing/2014/main" id="{261BD079-F6CA-4239-8AA6-F298E78C5425}"/>
                </a:ext>
              </a:extLst>
            </p:cNvPr>
            <p:cNvCxnSpPr>
              <a:cxnSpLocks/>
            </p:cNvCxnSpPr>
            <p:nvPr/>
          </p:nvCxnSpPr>
          <p:spPr>
            <a:xfrm>
              <a:off x="8838377" y="1469202"/>
              <a:ext cx="10096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3" name="Rounded Rectangle 91">
              <a:extLst>
                <a:ext uri="{FF2B5EF4-FFF2-40B4-BE49-F238E27FC236}">
                  <a16:creationId xmlns:a16="http://schemas.microsoft.com/office/drawing/2014/main" id="{C2598557-3D50-4DAB-A702-8FEEFEFAE4D2}"/>
                </a:ext>
              </a:extLst>
            </p:cNvPr>
            <p:cNvSpPr/>
            <p:nvPr/>
          </p:nvSpPr>
          <p:spPr>
            <a:xfrm>
              <a:off x="6741747" y="893062"/>
              <a:ext cx="2268021" cy="1144116"/>
            </a:xfrm>
            <a:prstGeom prst="roundRect">
              <a:avLst>
                <a:gd name="adj" fmla="val 84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82296" defTabSz="685800">
                <a:spcAft>
                  <a:spcPts val="100"/>
                </a:spcAft>
                <a:buFont typeface="Arial" panose="020B0604020202020204" pitchFamily="34" charset="0"/>
                <a:buChar char="•"/>
                <a:defRPr/>
              </a:pPr>
              <a:endParaRPr lang="en-US" sz="1600" dirty="0">
                <a:solidFill>
                  <a:srgbClr val="000000"/>
                </a:solidFill>
              </a:endParaRPr>
            </a:p>
          </p:txBody>
        </p:sp>
      </p:grpSp>
      <p:grpSp>
        <p:nvGrpSpPr>
          <p:cNvPr id="79" name="Group 78">
            <a:extLst>
              <a:ext uri="{FF2B5EF4-FFF2-40B4-BE49-F238E27FC236}">
                <a16:creationId xmlns:a16="http://schemas.microsoft.com/office/drawing/2014/main" id="{C5E9EAE8-703C-4BD2-B556-8EFCCF16B5C5}"/>
              </a:ext>
            </a:extLst>
          </p:cNvPr>
          <p:cNvGrpSpPr/>
          <p:nvPr/>
        </p:nvGrpSpPr>
        <p:grpSpPr>
          <a:xfrm>
            <a:off x="5152199" y="4954781"/>
            <a:ext cx="2268021" cy="1798467"/>
            <a:chOff x="6645953" y="242793"/>
            <a:chExt cx="2268021" cy="1798467"/>
          </a:xfrm>
        </p:grpSpPr>
        <p:cxnSp>
          <p:nvCxnSpPr>
            <p:cNvPr id="81" name="Straight Connector 80">
              <a:extLst>
                <a:ext uri="{FF2B5EF4-FFF2-40B4-BE49-F238E27FC236}">
                  <a16:creationId xmlns:a16="http://schemas.microsoft.com/office/drawing/2014/main" id="{6FC9BB1A-AF81-4745-9BF8-764580C8D2C7}"/>
                </a:ext>
              </a:extLst>
            </p:cNvPr>
            <p:cNvCxnSpPr>
              <a:cxnSpLocks/>
            </p:cNvCxnSpPr>
            <p:nvPr/>
          </p:nvCxnSpPr>
          <p:spPr>
            <a:xfrm rot="5400000">
              <a:off x="7275124" y="747632"/>
              <a:ext cx="10096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0" name="Rounded Rectangle 91">
              <a:extLst>
                <a:ext uri="{FF2B5EF4-FFF2-40B4-BE49-F238E27FC236}">
                  <a16:creationId xmlns:a16="http://schemas.microsoft.com/office/drawing/2014/main" id="{6C252230-1653-42E7-86D9-A116B09209E1}"/>
                </a:ext>
              </a:extLst>
            </p:cNvPr>
            <p:cNvSpPr/>
            <p:nvPr/>
          </p:nvSpPr>
          <p:spPr>
            <a:xfrm>
              <a:off x="6645953" y="897144"/>
              <a:ext cx="2268021" cy="1144116"/>
            </a:xfrm>
            <a:prstGeom prst="roundRect">
              <a:avLst>
                <a:gd name="adj" fmla="val 84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spcAft>
                  <a:spcPts val="100"/>
                </a:spcAft>
                <a:defRPr/>
              </a:pPr>
              <a:endParaRPr lang="en-US" sz="1600" dirty="0">
                <a:solidFill>
                  <a:srgbClr val="000000"/>
                </a:solidFill>
              </a:endParaRPr>
            </a:p>
          </p:txBody>
        </p:sp>
      </p:grpSp>
      <p:grpSp>
        <p:nvGrpSpPr>
          <p:cNvPr id="76" name="Group 75">
            <a:extLst>
              <a:ext uri="{FF2B5EF4-FFF2-40B4-BE49-F238E27FC236}">
                <a16:creationId xmlns:a16="http://schemas.microsoft.com/office/drawing/2014/main" id="{F08E7D47-D112-412E-B159-F5685B728161}"/>
              </a:ext>
            </a:extLst>
          </p:cNvPr>
          <p:cNvGrpSpPr/>
          <p:nvPr/>
        </p:nvGrpSpPr>
        <p:grpSpPr>
          <a:xfrm>
            <a:off x="7622169" y="3433082"/>
            <a:ext cx="3277698" cy="1144116"/>
            <a:chOff x="5636276" y="897144"/>
            <a:chExt cx="3277698" cy="1144116"/>
          </a:xfrm>
        </p:grpSpPr>
        <p:sp>
          <p:nvSpPr>
            <p:cNvPr id="77" name="Rounded Rectangle 91">
              <a:extLst>
                <a:ext uri="{FF2B5EF4-FFF2-40B4-BE49-F238E27FC236}">
                  <a16:creationId xmlns:a16="http://schemas.microsoft.com/office/drawing/2014/main" id="{A414931A-4E2D-4ED6-8984-A803BC7D1652}"/>
                </a:ext>
              </a:extLst>
            </p:cNvPr>
            <p:cNvSpPr/>
            <p:nvPr/>
          </p:nvSpPr>
          <p:spPr>
            <a:xfrm>
              <a:off x="6645953" y="897144"/>
              <a:ext cx="2268021" cy="1144116"/>
            </a:xfrm>
            <a:prstGeom prst="roundRect">
              <a:avLst>
                <a:gd name="adj" fmla="val 84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82296" defTabSz="685800">
                <a:spcAft>
                  <a:spcPts val="100"/>
                </a:spcAft>
                <a:buFont typeface="Arial" panose="020B0604020202020204" pitchFamily="34" charset="0"/>
                <a:buChar char="•"/>
                <a:defRPr/>
              </a:pPr>
              <a:endParaRPr lang="en-US" sz="1600" dirty="0">
                <a:solidFill>
                  <a:srgbClr val="000000"/>
                </a:solidFill>
              </a:endParaRPr>
            </a:p>
          </p:txBody>
        </p:sp>
        <p:cxnSp>
          <p:nvCxnSpPr>
            <p:cNvPr id="78" name="Straight Connector 77">
              <a:extLst>
                <a:ext uri="{FF2B5EF4-FFF2-40B4-BE49-F238E27FC236}">
                  <a16:creationId xmlns:a16="http://schemas.microsoft.com/office/drawing/2014/main" id="{C9CDF6D0-ABD2-46FB-97A4-1539B1EA2D38}"/>
                </a:ext>
              </a:extLst>
            </p:cNvPr>
            <p:cNvCxnSpPr>
              <a:cxnSpLocks/>
              <a:endCxn id="77" idx="1"/>
            </p:cNvCxnSpPr>
            <p:nvPr/>
          </p:nvCxnSpPr>
          <p:spPr>
            <a:xfrm>
              <a:off x="5636276" y="1469202"/>
              <a:ext cx="10096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ED82E8C7-5C38-4BB4-AB7F-91B7DF048778}"/>
              </a:ext>
            </a:extLst>
          </p:cNvPr>
          <p:cNvGrpSpPr/>
          <p:nvPr/>
        </p:nvGrpSpPr>
        <p:grpSpPr>
          <a:xfrm>
            <a:off x="7285033" y="1171567"/>
            <a:ext cx="3277698" cy="1144116"/>
            <a:chOff x="5636276" y="897144"/>
            <a:chExt cx="3277698" cy="1144116"/>
          </a:xfrm>
        </p:grpSpPr>
        <p:sp>
          <p:nvSpPr>
            <p:cNvPr id="71" name="Rounded Rectangle 91">
              <a:extLst>
                <a:ext uri="{FF2B5EF4-FFF2-40B4-BE49-F238E27FC236}">
                  <a16:creationId xmlns:a16="http://schemas.microsoft.com/office/drawing/2014/main" id="{28279360-996C-4E6E-851E-535DE0797949}"/>
                </a:ext>
              </a:extLst>
            </p:cNvPr>
            <p:cNvSpPr/>
            <p:nvPr/>
          </p:nvSpPr>
          <p:spPr>
            <a:xfrm>
              <a:off x="6645953" y="897144"/>
              <a:ext cx="2268021" cy="1144116"/>
            </a:xfrm>
            <a:prstGeom prst="roundRect">
              <a:avLst>
                <a:gd name="adj" fmla="val 84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82296" defTabSz="685800">
                <a:spcAft>
                  <a:spcPts val="100"/>
                </a:spcAft>
                <a:buFont typeface="Arial" panose="020B0604020202020204" pitchFamily="34" charset="0"/>
                <a:buChar char="•"/>
                <a:defRPr/>
              </a:pPr>
              <a:endParaRPr lang="en-US" sz="1600" dirty="0">
                <a:solidFill>
                  <a:srgbClr val="000000"/>
                </a:solidFill>
              </a:endParaRPr>
            </a:p>
          </p:txBody>
        </p:sp>
        <p:cxnSp>
          <p:nvCxnSpPr>
            <p:cNvPr id="73" name="Straight Connector 72">
              <a:extLst>
                <a:ext uri="{FF2B5EF4-FFF2-40B4-BE49-F238E27FC236}">
                  <a16:creationId xmlns:a16="http://schemas.microsoft.com/office/drawing/2014/main" id="{7E5432BF-2B42-44DB-A777-87A78C224726}"/>
                </a:ext>
              </a:extLst>
            </p:cNvPr>
            <p:cNvCxnSpPr>
              <a:cxnSpLocks/>
              <a:endCxn id="71" idx="1"/>
            </p:cNvCxnSpPr>
            <p:nvPr/>
          </p:nvCxnSpPr>
          <p:spPr>
            <a:xfrm>
              <a:off x="5636276" y="1469202"/>
              <a:ext cx="10096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23C4D55-56CC-4C32-9C9D-0A865182D2C8}"/>
              </a:ext>
            </a:extLst>
          </p:cNvPr>
          <p:cNvSpPr>
            <a:spLocks noGrp="1"/>
          </p:cNvSpPr>
          <p:nvPr>
            <p:ph type="title"/>
          </p:nvPr>
        </p:nvSpPr>
        <p:spPr>
          <a:xfrm>
            <a:off x="304800" y="521367"/>
            <a:ext cx="11582400" cy="609036"/>
          </a:xfrm>
        </p:spPr>
        <p:txBody>
          <a:bodyPr/>
          <a:lstStyle/>
          <a:p>
            <a:r>
              <a:rPr lang="en-US" dirty="0"/>
              <a:t>The Revenue Cycle Scorecard</a:t>
            </a:r>
          </a:p>
        </p:txBody>
      </p:sp>
      <p:sp>
        <p:nvSpPr>
          <p:cNvPr id="15" name="Text Placeholder 14">
            <a:extLst>
              <a:ext uri="{FF2B5EF4-FFF2-40B4-BE49-F238E27FC236}">
                <a16:creationId xmlns:a16="http://schemas.microsoft.com/office/drawing/2014/main" id="{E4E9487B-F526-4557-996F-C56ED7A424F4}"/>
              </a:ext>
            </a:extLst>
          </p:cNvPr>
          <p:cNvSpPr>
            <a:spLocks noGrp="1"/>
          </p:cNvSpPr>
          <p:nvPr>
            <p:ph type="body" sz="quarter" idx="10"/>
          </p:nvPr>
        </p:nvSpPr>
        <p:spPr>
          <a:xfrm>
            <a:off x="304800" y="270572"/>
            <a:ext cx="11582400" cy="359502"/>
          </a:xfrm>
        </p:spPr>
        <p:txBody>
          <a:bodyPr/>
          <a:lstStyle/>
          <a:p>
            <a:r>
              <a:rPr lang="en-US" dirty="0"/>
              <a:t>Stakeholders</a:t>
            </a:r>
          </a:p>
        </p:txBody>
      </p:sp>
      <p:graphicFrame>
        <p:nvGraphicFramePr>
          <p:cNvPr id="8" name="Chart 7">
            <a:extLst>
              <a:ext uri="{FF2B5EF4-FFF2-40B4-BE49-F238E27FC236}">
                <a16:creationId xmlns:a16="http://schemas.microsoft.com/office/drawing/2014/main" id="{FAF1A44B-B94C-4B57-A07C-9EF4187591F5}"/>
              </a:ext>
            </a:extLst>
          </p:cNvPr>
          <p:cNvGraphicFramePr>
            <a:graphicFrameLocks noChangeAspect="1"/>
          </p:cNvGraphicFramePr>
          <p:nvPr>
            <p:extLst>
              <p:ext uri="{D42A27DB-BD31-4B8C-83A1-F6EECF244321}">
                <p14:modId xmlns:p14="http://schemas.microsoft.com/office/powerpoint/2010/main" val="2505350883"/>
              </p:ext>
            </p:extLst>
          </p:nvPr>
        </p:nvGraphicFramePr>
        <p:xfrm>
          <a:off x="2970702" y="1130403"/>
          <a:ext cx="658368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2D5F4BF1-CEFD-42AD-90C1-AD984FE3D54D}"/>
              </a:ext>
            </a:extLst>
          </p:cNvPr>
          <p:cNvSpPr txBox="1"/>
          <p:nvPr/>
        </p:nvSpPr>
        <p:spPr>
          <a:xfrm>
            <a:off x="6269321" y="2311287"/>
            <a:ext cx="1591734" cy="400110"/>
          </a:xfrm>
          <a:prstGeom prst="rect">
            <a:avLst/>
          </a:prstGeom>
          <a:noFill/>
        </p:spPr>
        <p:txBody>
          <a:bodyPr wrap="square" rtlCol="0">
            <a:spAutoFit/>
          </a:bodyPr>
          <a:lstStyle/>
          <a:p>
            <a:pPr algn="ctr"/>
            <a:r>
              <a:rPr lang="en-US" sz="2000" b="1" dirty="0">
                <a:solidFill>
                  <a:schemeClr val="bg1"/>
                </a:solidFill>
              </a:rPr>
              <a:t>Providers</a:t>
            </a:r>
          </a:p>
        </p:txBody>
      </p:sp>
      <p:sp>
        <p:nvSpPr>
          <p:cNvPr id="17" name="TextBox 16">
            <a:extLst>
              <a:ext uri="{FF2B5EF4-FFF2-40B4-BE49-F238E27FC236}">
                <a16:creationId xmlns:a16="http://schemas.microsoft.com/office/drawing/2014/main" id="{1330D8D5-AD0A-40F4-A800-DD23562614B7}"/>
              </a:ext>
            </a:extLst>
          </p:cNvPr>
          <p:cNvSpPr txBox="1"/>
          <p:nvPr/>
        </p:nvSpPr>
        <p:spPr>
          <a:xfrm>
            <a:off x="6889512" y="3594683"/>
            <a:ext cx="1202267" cy="707886"/>
          </a:xfrm>
          <a:prstGeom prst="rect">
            <a:avLst/>
          </a:prstGeom>
          <a:noFill/>
        </p:spPr>
        <p:txBody>
          <a:bodyPr wrap="square" rtlCol="0">
            <a:spAutoFit/>
          </a:bodyPr>
          <a:lstStyle/>
          <a:p>
            <a:pPr algn="ctr"/>
            <a:r>
              <a:rPr lang="en-US" sz="2000" b="1" dirty="0">
                <a:solidFill>
                  <a:schemeClr val="bg1"/>
                </a:solidFill>
              </a:rPr>
              <a:t>Billing Staff</a:t>
            </a:r>
          </a:p>
        </p:txBody>
      </p:sp>
      <p:sp>
        <p:nvSpPr>
          <p:cNvPr id="18" name="TextBox 17">
            <a:extLst>
              <a:ext uri="{FF2B5EF4-FFF2-40B4-BE49-F238E27FC236}">
                <a16:creationId xmlns:a16="http://schemas.microsoft.com/office/drawing/2014/main" id="{43B622D4-58D8-48EE-80C5-0347AC0CAC9F}"/>
              </a:ext>
            </a:extLst>
          </p:cNvPr>
          <p:cNvSpPr txBox="1"/>
          <p:nvPr/>
        </p:nvSpPr>
        <p:spPr>
          <a:xfrm>
            <a:off x="5464745" y="4475638"/>
            <a:ext cx="1591734" cy="400110"/>
          </a:xfrm>
          <a:prstGeom prst="rect">
            <a:avLst/>
          </a:prstGeom>
          <a:noFill/>
        </p:spPr>
        <p:txBody>
          <a:bodyPr wrap="square" rtlCol="0">
            <a:spAutoFit/>
          </a:bodyPr>
          <a:lstStyle/>
          <a:p>
            <a:pPr algn="ctr"/>
            <a:r>
              <a:rPr lang="en-US" sz="2000" b="1" dirty="0">
                <a:solidFill>
                  <a:schemeClr val="bg1"/>
                </a:solidFill>
              </a:rPr>
              <a:t>Coders</a:t>
            </a:r>
          </a:p>
        </p:txBody>
      </p:sp>
      <p:sp>
        <p:nvSpPr>
          <p:cNvPr id="19" name="TextBox 18">
            <a:extLst>
              <a:ext uri="{FF2B5EF4-FFF2-40B4-BE49-F238E27FC236}">
                <a16:creationId xmlns:a16="http://schemas.microsoft.com/office/drawing/2014/main" id="{1328BBC8-7B4B-4ECB-B2E5-6D882CEC3F83}"/>
              </a:ext>
            </a:extLst>
          </p:cNvPr>
          <p:cNvSpPr txBox="1"/>
          <p:nvPr/>
        </p:nvSpPr>
        <p:spPr>
          <a:xfrm>
            <a:off x="4270667" y="3585382"/>
            <a:ext cx="1591734" cy="707886"/>
          </a:xfrm>
          <a:prstGeom prst="rect">
            <a:avLst/>
          </a:prstGeom>
          <a:noFill/>
        </p:spPr>
        <p:txBody>
          <a:bodyPr wrap="square" rtlCol="0">
            <a:spAutoFit/>
          </a:bodyPr>
          <a:lstStyle/>
          <a:p>
            <a:pPr algn="ctr"/>
            <a:r>
              <a:rPr lang="en-US" sz="2000" b="1" dirty="0">
                <a:solidFill>
                  <a:schemeClr val="bg1"/>
                </a:solidFill>
              </a:rPr>
              <a:t>Front-office Staff</a:t>
            </a:r>
          </a:p>
        </p:txBody>
      </p:sp>
      <p:sp>
        <p:nvSpPr>
          <p:cNvPr id="20" name="TextBox 19">
            <a:extLst>
              <a:ext uri="{FF2B5EF4-FFF2-40B4-BE49-F238E27FC236}">
                <a16:creationId xmlns:a16="http://schemas.microsoft.com/office/drawing/2014/main" id="{7075FA79-3820-4CCD-9892-BFBF07645175}"/>
              </a:ext>
            </a:extLst>
          </p:cNvPr>
          <p:cNvSpPr txBox="1"/>
          <p:nvPr/>
        </p:nvSpPr>
        <p:spPr>
          <a:xfrm>
            <a:off x="4470998" y="2311287"/>
            <a:ext cx="1889761" cy="400110"/>
          </a:xfrm>
          <a:prstGeom prst="rect">
            <a:avLst/>
          </a:prstGeom>
          <a:noFill/>
        </p:spPr>
        <p:txBody>
          <a:bodyPr wrap="square" rtlCol="0">
            <a:spAutoFit/>
          </a:bodyPr>
          <a:lstStyle/>
          <a:p>
            <a:pPr algn="ctr"/>
            <a:r>
              <a:rPr lang="en-US" sz="2000" b="1" dirty="0">
                <a:solidFill>
                  <a:schemeClr val="bg1"/>
                </a:solidFill>
              </a:rPr>
              <a:t>Management</a:t>
            </a:r>
          </a:p>
        </p:txBody>
      </p:sp>
      <p:pic>
        <p:nvPicPr>
          <p:cNvPr id="25" name="Graphic 24">
            <a:extLst>
              <a:ext uri="{FF2B5EF4-FFF2-40B4-BE49-F238E27FC236}">
                <a16:creationId xmlns:a16="http://schemas.microsoft.com/office/drawing/2014/main" id="{81C3554B-578C-40EC-A228-A19EC6B62D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24599" y="1990264"/>
            <a:ext cx="274320" cy="354330"/>
          </a:xfrm>
          <a:prstGeom prst="rect">
            <a:avLst/>
          </a:prstGeom>
        </p:spPr>
      </p:pic>
      <p:pic>
        <p:nvPicPr>
          <p:cNvPr id="26" name="Graphic 25">
            <a:extLst>
              <a:ext uri="{FF2B5EF4-FFF2-40B4-BE49-F238E27FC236}">
                <a16:creationId xmlns:a16="http://schemas.microsoft.com/office/drawing/2014/main" id="{F5113151-A33D-4871-BD61-BCA34A6BC8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5169" y="3266070"/>
            <a:ext cx="323850" cy="352425"/>
          </a:xfrm>
          <a:prstGeom prst="rect">
            <a:avLst/>
          </a:prstGeom>
        </p:spPr>
      </p:pic>
      <p:pic>
        <p:nvPicPr>
          <p:cNvPr id="27" name="Graphic 26">
            <a:extLst>
              <a:ext uri="{FF2B5EF4-FFF2-40B4-BE49-F238E27FC236}">
                <a16:creationId xmlns:a16="http://schemas.microsoft.com/office/drawing/2014/main" id="{84AF39DC-36FF-42FE-ACDD-4906BC4EE6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84399" y="4042751"/>
            <a:ext cx="352425" cy="457200"/>
          </a:xfrm>
          <a:prstGeom prst="rect">
            <a:avLst/>
          </a:prstGeom>
        </p:spPr>
      </p:pic>
      <p:pic>
        <p:nvPicPr>
          <p:cNvPr id="28" name="Graphic 27">
            <a:extLst>
              <a:ext uri="{FF2B5EF4-FFF2-40B4-BE49-F238E27FC236}">
                <a16:creationId xmlns:a16="http://schemas.microsoft.com/office/drawing/2014/main" id="{3BE695E7-7B0F-4EF7-BE47-0A2F5411B7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17022" y="3289883"/>
            <a:ext cx="390525" cy="304800"/>
          </a:xfrm>
          <a:prstGeom prst="rect">
            <a:avLst/>
          </a:prstGeom>
        </p:spPr>
      </p:pic>
      <p:pic>
        <p:nvPicPr>
          <p:cNvPr id="29" name="Graphic 28">
            <a:extLst>
              <a:ext uri="{FF2B5EF4-FFF2-40B4-BE49-F238E27FC236}">
                <a16:creationId xmlns:a16="http://schemas.microsoft.com/office/drawing/2014/main" id="{09C481B7-2217-4523-8BD7-B1AFAC8D9F1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2181" y="1948198"/>
            <a:ext cx="390525" cy="428625"/>
          </a:xfrm>
          <a:prstGeom prst="rect">
            <a:avLst/>
          </a:prstGeom>
        </p:spPr>
      </p:pic>
      <p:sp>
        <p:nvSpPr>
          <p:cNvPr id="3" name="Rectangle 2">
            <a:extLst>
              <a:ext uri="{FF2B5EF4-FFF2-40B4-BE49-F238E27FC236}">
                <a16:creationId xmlns:a16="http://schemas.microsoft.com/office/drawing/2014/main" id="{B969B37B-0C06-417B-91E3-FDB78886A243}"/>
              </a:ext>
            </a:extLst>
          </p:cNvPr>
          <p:cNvSpPr/>
          <p:nvPr/>
        </p:nvSpPr>
        <p:spPr>
          <a:xfrm>
            <a:off x="1752318" y="1373057"/>
            <a:ext cx="2518349" cy="856645"/>
          </a:xfrm>
          <a:prstGeom prst="rect">
            <a:avLst/>
          </a:prstGeom>
        </p:spPr>
        <p:txBody>
          <a:bodyPr wrap="square">
            <a:spAutoFit/>
          </a:bodyPr>
          <a:lstStyle/>
          <a:p>
            <a:pPr marL="82296" indent="-82296" defTabSz="685800">
              <a:spcAft>
                <a:spcPts val="100"/>
              </a:spcAft>
              <a:buFont typeface="Arial" panose="020B0604020202020204" pitchFamily="34" charset="0"/>
              <a:buChar char="•"/>
              <a:defRPr/>
            </a:pPr>
            <a:r>
              <a:rPr lang="en-US" sz="1600" dirty="0">
                <a:solidFill>
                  <a:srgbClr val="000000"/>
                </a:solidFill>
              </a:rPr>
              <a:t> Denial rate</a:t>
            </a:r>
          </a:p>
          <a:p>
            <a:pPr marL="82296" indent="-82296" defTabSz="685800">
              <a:spcAft>
                <a:spcPts val="100"/>
              </a:spcAft>
              <a:buFont typeface="Arial" panose="020B0604020202020204" pitchFamily="34" charset="0"/>
              <a:buChar char="•"/>
              <a:defRPr/>
            </a:pPr>
            <a:r>
              <a:rPr lang="en-US" sz="1600" dirty="0">
                <a:solidFill>
                  <a:srgbClr val="000000"/>
                </a:solidFill>
              </a:rPr>
              <a:t> Gross or net collections</a:t>
            </a:r>
          </a:p>
          <a:p>
            <a:pPr marL="82296" indent="-82296" defTabSz="685800">
              <a:spcAft>
                <a:spcPts val="100"/>
              </a:spcAft>
              <a:buFont typeface="Arial" panose="020B0604020202020204" pitchFamily="34" charset="0"/>
              <a:buChar char="•"/>
              <a:defRPr/>
            </a:pPr>
            <a:r>
              <a:rPr lang="en-US" sz="1600" dirty="0">
                <a:solidFill>
                  <a:srgbClr val="000000"/>
                </a:solidFill>
              </a:rPr>
              <a:t> Payer mix</a:t>
            </a:r>
          </a:p>
        </p:txBody>
      </p:sp>
      <p:sp>
        <p:nvSpPr>
          <p:cNvPr id="4" name="Rectangle 3">
            <a:extLst>
              <a:ext uri="{FF2B5EF4-FFF2-40B4-BE49-F238E27FC236}">
                <a16:creationId xmlns:a16="http://schemas.microsoft.com/office/drawing/2014/main" id="{826C5AF3-6676-453C-846B-09B8B9EAD9DE}"/>
              </a:ext>
            </a:extLst>
          </p:cNvPr>
          <p:cNvSpPr/>
          <p:nvPr/>
        </p:nvSpPr>
        <p:spPr>
          <a:xfrm>
            <a:off x="1502044" y="3594683"/>
            <a:ext cx="2096630" cy="843821"/>
          </a:xfrm>
          <a:prstGeom prst="rect">
            <a:avLst/>
          </a:prstGeom>
        </p:spPr>
        <p:txBody>
          <a:bodyPr wrap="square">
            <a:spAutoFit/>
          </a:bodyPr>
          <a:lstStyle/>
          <a:p>
            <a:pPr marL="82296" indent="-82296" defTabSz="685800">
              <a:spcAft>
                <a:spcPts val="100"/>
              </a:spcAft>
              <a:buFont typeface="Arial" panose="020B0604020202020204" pitchFamily="34" charset="0"/>
              <a:buChar char="•"/>
              <a:defRPr/>
            </a:pPr>
            <a:r>
              <a:rPr lang="en-US" sz="1600" dirty="0">
                <a:solidFill>
                  <a:srgbClr val="000000"/>
                </a:solidFill>
              </a:rPr>
              <a:t> Self-pay collections</a:t>
            </a:r>
          </a:p>
          <a:p>
            <a:pPr marL="82296" indent="-82296" defTabSz="685800">
              <a:spcAft>
                <a:spcPts val="100"/>
              </a:spcAft>
              <a:buFont typeface="Arial" panose="020B0604020202020204" pitchFamily="34" charset="0"/>
              <a:buChar char="•"/>
              <a:defRPr/>
            </a:pPr>
            <a:r>
              <a:rPr lang="en-US" sz="1600" dirty="0">
                <a:solidFill>
                  <a:srgbClr val="000000"/>
                </a:solidFill>
              </a:rPr>
              <a:t> Eligibility and benefit denials</a:t>
            </a:r>
          </a:p>
        </p:txBody>
      </p:sp>
      <p:sp>
        <p:nvSpPr>
          <p:cNvPr id="5" name="Rectangle 4">
            <a:extLst>
              <a:ext uri="{FF2B5EF4-FFF2-40B4-BE49-F238E27FC236}">
                <a16:creationId xmlns:a16="http://schemas.microsoft.com/office/drawing/2014/main" id="{50547688-4A89-4752-957F-6AD21DDC79D6}"/>
              </a:ext>
            </a:extLst>
          </p:cNvPr>
          <p:cNvSpPr/>
          <p:nvPr/>
        </p:nvSpPr>
        <p:spPr>
          <a:xfrm>
            <a:off x="5437443" y="5845525"/>
            <a:ext cx="1799641" cy="597599"/>
          </a:xfrm>
          <a:prstGeom prst="rect">
            <a:avLst/>
          </a:prstGeom>
        </p:spPr>
        <p:txBody>
          <a:bodyPr wrap="square">
            <a:spAutoFit/>
          </a:bodyPr>
          <a:lstStyle/>
          <a:p>
            <a:pPr marL="82296" indent="-82296" defTabSz="685800">
              <a:spcAft>
                <a:spcPts val="100"/>
              </a:spcAft>
              <a:buFont typeface="Arial" panose="020B0604020202020204" pitchFamily="34" charset="0"/>
              <a:buChar char="•"/>
              <a:defRPr/>
            </a:pPr>
            <a:r>
              <a:rPr lang="en-US" sz="1600" dirty="0">
                <a:solidFill>
                  <a:srgbClr val="000000"/>
                </a:solidFill>
              </a:rPr>
              <a:t> Coding denials</a:t>
            </a:r>
          </a:p>
          <a:p>
            <a:pPr marL="82296" indent="-82296" defTabSz="685800">
              <a:spcAft>
                <a:spcPts val="100"/>
              </a:spcAft>
              <a:buFont typeface="Arial" panose="020B0604020202020204" pitchFamily="34" charset="0"/>
              <a:buChar char="•"/>
              <a:defRPr/>
            </a:pPr>
            <a:r>
              <a:rPr lang="en-US" sz="1600" dirty="0">
                <a:solidFill>
                  <a:srgbClr val="000000"/>
                </a:solidFill>
              </a:rPr>
              <a:t> Clean-claims rate</a:t>
            </a:r>
          </a:p>
        </p:txBody>
      </p:sp>
      <p:sp>
        <p:nvSpPr>
          <p:cNvPr id="6" name="Rectangle 5">
            <a:extLst>
              <a:ext uri="{FF2B5EF4-FFF2-40B4-BE49-F238E27FC236}">
                <a16:creationId xmlns:a16="http://schemas.microsoft.com/office/drawing/2014/main" id="{CF0DCD42-6B89-47C6-9618-08B3F8DF258C}"/>
              </a:ext>
            </a:extLst>
          </p:cNvPr>
          <p:cNvSpPr/>
          <p:nvPr/>
        </p:nvSpPr>
        <p:spPr>
          <a:xfrm>
            <a:off x="8764150" y="3551082"/>
            <a:ext cx="2190723" cy="887422"/>
          </a:xfrm>
          <a:prstGeom prst="rect">
            <a:avLst/>
          </a:prstGeom>
        </p:spPr>
        <p:txBody>
          <a:bodyPr wrap="square">
            <a:spAutoFit/>
          </a:bodyPr>
          <a:lstStyle/>
          <a:p>
            <a:pPr marL="82296" indent="-82296" defTabSz="685800">
              <a:spcAft>
                <a:spcPts val="100"/>
              </a:spcAft>
              <a:buFont typeface="Arial" panose="020B0604020202020204" pitchFamily="34" charset="0"/>
              <a:buChar char="•"/>
              <a:defRPr/>
            </a:pPr>
            <a:r>
              <a:rPr lang="en-US" sz="1600" dirty="0">
                <a:solidFill>
                  <a:srgbClr val="000000"/>
                </a:solidFill>
              </a:rPr>
              <a:t> Duplicate denials</a:t>
            </a:r>
          </a:p>
          <a:p>
            <a:pPr marL="82296" indent="-82296" defTabSz="685800">
              <a:spcAft>
                <a:spcPts val="100"/>
              </a:spcAft>
              <a:buFont typeface="Arial" panose="020B0604020202020204" pitchFamily="34" charset="0"/>
              <a:buChar char="•"/>
              <a:defRPr/>
            </a:pPr>
            <a:r>
              <a:rPr lang="en-US" sz="1600" dirty="0">
                <a:solidFill>
                  <a:srgbClr val="000000"/>
                </a:solidFill>
              </a:rPr>
              <a:t> Timely filing denials</a:t>
            </a:r>
          </a:p>
          <a:p>
            <a:pPr marL="82296" indent="-82296" defTabSz="685800">
              <a:spcAft>
                <a:spcPts val="100"/>
              </a:spcAft>
              <a:buFont typeface="Arial" panose="020B0604020202020204" pitchFamily="34" charset="0"/>
              <a:buChar char="•"/>
              <a:defRPr/>
            </a:pPr>
            <a:r>
              <a:rPr lang="en-US" sz="1600" dirty="0">
                <a:solidFill>
                  <a:srgbClr val="000000"/>
                </a:solidFill>
              </a:rPr>
              <a:t> % more than 90</a:t>
            </a:r>
          </a:p>
        </p:txBody>
      </p:sp>
      <p:sp>
        <p:nvSpPr>
          <p:cNvPr id="7" name="Rectangle 6">
            <a:extLst>
              <a:ext uri="{FF2B5EF4-FFF2-40B4-BE49-F238E27FC236}">
                <a16:creationId xmlns:a16="http://schemas.microsoft.com/office/drawing/2014/main" id="{5559C8A8-5ECA-4530-A687-D53B2D42E7C2}"/>
              </a:ext>
            </a:extLst>
          </p:cNvPr>
          <p:cNvSpPr/>
          <p:nvPr/>
        </p:nvSpPr>
        <p:spPr>
          <a:xfrm>
            <a:off x="8420371" y="1309225"/>
            <a:ext cx="2268021" cy="843821"/>
          </a:xfrm>
          <a:prstGeom prst="rect">
            <a:avLst/>
          </a:prstGeom>
        </p:spPr>
        <p:txBody>
          <a:bodyPr wrap="square">
            <a:spAutoFit/>
          </a:bodyPr>
          <a:lstStyle/>
          <a:p>
            <a:pPr marL="82296" indent="-82296" defTabSz="685800">
              <a:spcAft>
                <a:spcPts val="100"/>
              </a:spcAft>
              <a:buFont typeface="Arial" panose="020B0604020202020204" pitchFamily="34" charset="0"/>
              <a:buChar char="•"/>
              <a:defRPr/>
            </a:pPr>
            <a:r>
              <a:rPr lang="en-US" sz="1600" dirty="0">
                <a:solidFill>
                  <a:srgbClr val="000000"/>
                </a:solidFill>
              </a:rPr>
              <a:t> Charge lag/missing encounters</a:t>
            </a:r>
          </a:p>
          <a:p>
            <a:pPr marL="82296" indent="-82296" defTabSz="685800">
              <a:spcAft>
                <a:spcPts val="100"/>
              </a:spcAft>
              <a:buFont typeface="Arial" panose="020B0604020202020204" pitchFamily="34" charset="0"/>
              <a:buChar char="•"/>
              <a:defRPr/>
            </a:pPr>
            <a:r>
              <a:rPr lang="en-US" sz="1600" dirty="0">
                <a:solidFill>
                  <a:srgbClr val="000000"/>
                </a:solidFill>
              </a:rPr>
              <a:t> Coding denials</a:t>
            </a:r>
          </a:p>
        </p:txBody>
      </p:sp>
    </p:spTree>
    <p:extLst>
      <p:ext uri="{BB962C8B-B14F-4D97-AF65-F5344CB8AC3E}">
        <p14:creationId xmlns:p14="http://schemas.microsoft.com/office/powerpoint/2010/main" val="107808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heel(1)">
                                      <p:cBhvr>
                                        <p:cTn id="7" dur="500"/>
                                        <p:tgtEl>
                                          <p:spTgt spid="8">
                                            <p:graphicEl>
                                              <a:chart seriesIdx="-4" categoryIdx="0" bldStep="category"/>
                                            </p:graphic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heel(1)">
                                      <p:cBhvr>
                                        <p:cTn id="23" dur="500"/>
                                        <p:tgtEl>
                                          <p:spTgt spid="8">
                                            <p:graphicEl>
                                              <a:chart seriesIdx="-4" categoryIdx="1" bldStep="category"/>
                                            </p:graphic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heel(1)">
                                      <p:cBhvr>
                                        <p:cTn id="39" dur="500"/>
                                        <p:tgtEl>
                                          <p:spTgt spid="8">
                                            <p:graphicEl>
                                              <a:chart seriesIdx="-4" categoryIdx="2" bldStep="category"/>
                                            </p:graphic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heel(1)">
                                      <p:cBhvr>
                                        <p:cTn id="55" dur="500"/>
                                        <p:tgtEl>
                                          <p:spTgt spid="8">
                                            <p:graphicEl>
                                              <a:chart seriesIdx="-4" categoryIdx="3" bldStep="category"/>
                                            </p:graphic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wheel(1)">
                                      <p:cBhvr>
                                        <p:cTn id="71" dur="500"/>
                                        <p:tgtEl>
                                          <p:spTgt spid="8">
                                            <p:graphicEl>
                                              <a:chart seriesIdx="-4" categoryIdx="4" bldStep="category"/>
                                            </p:graphicEl>
                                          </p:spTgt>
                                        </p:tgtEl>
                                      </p:cBhvr>
                                    </p:animEffect>
                                  </p:childTnLst>
                                </p:cTn>
                              </p:par>
                              <p:par>
                                <p:cTn id="72" presetID="9"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dissolv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E0EE5F2-B860-48C1-A14F-86FB5894BD42}"/>
              </a:ext>
            </a:extLst>
          </p:cNvPr>
          <p:cNvSpPr>
            <a:spLocks noGrp="1"/>
          </p:cNvSpPr>
          <p:nvPr>
            <p:ph type="title"/>
          </p:nvPr>
        </p:nvSpPr>
        <p:spPr/>
        <p:txBody>
          <a:bodyPr/>
          <a:lstStyle/>
          <a:p>
            <a:r>
              <a:rPr lang="en-US" dirty="0"/>
              <a:t>Providers</a:t>
            </a:r>
          </a:p>
        </p:txBody>
      </p:sp>
      <p:sp>
        <p:nvSpPr>
          <p:cNvPr id="14" name="Text Placeholder 13">
            <a:extLst>
              <a:ext uri="{FF2B5EF4-FFF2-40B4-BE49-F238E27FC236}">
                <a16:creationId xmlns:a16="http://schemas.microsoft.com/office/drawing/2014/main" id="{1963327D-B494-46B8-A5B0-0FD6CF9669C2}"/>
              </a:ext>
            </a:extLst>
          </p:cNvPr>
          <p:cNvSpPr>
            <a:spLocks noGrp="1"/>
          </p:cNvSpPr>
          <p:nvPr>
            <p:ph type="body" sz="quarter" idx="10"/>
          </p:nvPr>
        </p:nvSpPr>
        <p:spPr/>
        <p:txBody>
          <a:bodyPr/>
          <a:lstStyle/>
          <a:p>
            <a:r>
              <a:rPr lang="en-US" dirty="0"/>
              <a:t>stakeholders</a:t>
            </a:r>
          </a:p>
        </p:txBody>
      </p:sp>
      <p:grpSp>
        <p:nvGrpSpPr>
          <p:cNvPr id="34" name="Group 33">
            <a:extLst>
              <a:ext uri="{FF2B5EF4-FFF2-40B4-BE49-F238E27FC236}">
                <a16:creationId xmlns:a16="http://schemas.microsoft.com/office/drawing/2014/main" id="{C459C1D8-D399-4BFD-A1AC-20A451E144B8}"/>
              </a:ext>
            </a:extLst>
          </p:cNvPr>
          <p:cNvGrpSpPr/>
          <p:nvPr/>
        </p:nvGrpSpPr>
        <p:grpSpPr>
          <a:xfrm>
            <a:off x="5569313" y="1385451"/>
            <a:ext cx="5947041" cy="4834368"/>
            <a:chOff x="5569313" y="1385451"/>
            <a:chExt cx="5947041" cy="4834368"/>
          </a:xfrm>
        </p:grpSpPr>
        <p:sp>
          <p:nvSpPr>
            <p:cNvPr id="26" name="Rounded Rectangle 13">
              <a:extLst>
                <a:ext uri="{FF2B5EF4-FFF2-40B4-BE49-F238E27FC236}">
                  <a16:creationId xmlns:a16="http://schemas.microsoft.com/office/drawing/2014/main" id="{09D741E5-BD0E-4D57-B032-AB1EC6D290C6}"/>
                </a:ext>
              </a:extLst>
            </p:cNvPr>
            <p:cNvSpPr/>
            <p:nvPr/>
          </p:nvSpPr>
          <p:spPr>
            <a:xfrm>
              <a:off x="5569313" y="1530100"/>
              <a:ext cx="5947041" cy="4689719"/>
            </a:xfrm>
            <a:prstGeom prst="roundRect">
              <a:avLst>
                <a:gd name="adj" fmla="val 4073"/>
              </a:avLst>
            </a:prstGeom>
            <a:solidFill>
              <a:srgbClr val="FFFFFF"/>
            </a:solidFill>
            <a:ln w="12700" cap="flat" cmpd="sng" algn="ctr">
              <a:solidFill>
                <a:schemeClr val="bg2">
                  <a:lumMod val="85000"/>
                </a:schemeClr>
              </a:solid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w Cen MT" panose="020B0602020104020603"/>
                <a:ea typeface="+mn-ea"/>
                <a:cs typeface="+mn-cs"/>
              </a:endParaRPr>
            </a:p>
          </p:txBody>
        </p:sp>
        <p:sp>
          <p:nvSpPr>
            <p:cNvPr id="27" name="Rounded Rectangle 25">
              <a:extLst>
                <a:ext uri="{FF2B5EF4-FFF2-40B4-BE49-F238E27FC236}">
                  <a16:creationId xmlns:a16="http://schemas.microsoft.com/office/drawing/2014/main" id="{008408D0-B900-4DE6-926D-708BD0776FC2}"/>
                </a:ext>
              </a:extLst>
            </p:cNvPr>
            <p:cNvSpPr>
              <a:spLocks/>
            </p:cNvSpPr>
            <p:nvPr/>
          </p:nvSpPr>
          <p:spPr>
            <a:xfrm>
              <a:off x="5750953" y="1385451"/>
              <a:ext cx="4023360" cy="355096"/>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75488" rtlCol="0" anchor="ctr"/>
            <a:lstStyle/>
            <a:p>
              <a:endParaRPr lang="en-US" sz="950" b="1" cap="all" spc="400" dirty="0">
                <a:solidFill>
                  <a:schemeClr val="bg2"/>
                </a:solidFill>
              </a:endParaRPr>
            </a:p>
          </p:txBody>
        </p:sp>
      </p:grpSp>
      <p:sp>
        <p:nvSpPr>
          <p:cNvPr id="15" name="Text Placeholder 13">
            <a:extLst>
              <a:ext uri="{FF2B5EF4-FFF2-40B4-BE49-F238E27FC236}">
                <a16:creationId xmlns:a16="http://schemas.microsoft.com/office/drawing/2014/main" id="{BF56D930-061A-407D-A5C9-1B17E9012726}"/>
              </a:ext>
            </a:extLst>
          </p:cNvPr>
          <p:cNvSpPr txBox="1">
            <a:spLocks/>
          </p:cNvSpPr>
          <p:nvPr/>
        </p:nvSpPr>
        <p:spPr>
          <a:xfrm>
            <a:off x="5927630" y="1406868"/>
            <a:ext cx="3668988" cy="359502"/>
          </a:xfrm>
          <a:prstGeom prst="rect">
            <a:avLst/>
          </a:prstGeom>
        </p:spPr>
        <p:txBody>
          <a:bodyPr vert="horz" lIns="91440" tIns="45720" rIns="91440" bIns="45720" rtlCol="0">
            <a:noAutofit/>
          </a:bodyPr>
          <a:lstStyle>
            <a:lvl1pPr marL="0" indent="0" algn="l" defTabSz="913554" rtl="0" eaLnBrk="1" latinLnBrk="0" hangingPunct="1">
              <a:lnSpc>
                <a:spcPct val="90000"/>
              </a:lnSpc>
              <a:spcBef>
                <a:spcPts val="999"/>
              </a:spcBef>
              <a:buFont typeface="Arial" panose="020B0604020202020204" pitchFamily="34" charset="0"/>
              <a:buNone/>
              <a:defRPr sz="1599" b="1" kern="1200" cap="all" spc="400" baseline="0">
                <a:solidFill>
                  <a:schemeClr val="accent6"/>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dirty="0">
                <a:solidFill>
                  <a:schemeClr val="bg1"/>
                </a:solidFill>
              </a:rPr>
              <a:t>KPI</a:t>
            </a:r>
            <a:r>
              <a:rPr lang="en-US" cap="none" dirty="0">
                <a:solidFill>
                  <a:schemeClr val="bg1"/>
                </a:solidFill>
              </a:rPr>
              <a:t>s</a:t>
            </a:r>
            <a:r>
              <a:rPr lang="en-US" dirty="0">
                <a:solidFill>
                  <a:schemeClr val="bg1"/>
                </a:solidFill>
              </a:rPr>
              <a:t> &amp; RESPONSIBILITIES</a:t>
            </a:r>
          </a:p>
        </p:txBody>
      </p:sp>
      <p:grpSp>
        <p:nvGrpSpPr>
          <p:cNvPr id="8" name="Group 7">
            <a:extLst>
              <a:ext uri="{FF2B5EF4-FFF2-40B4-BE49-F238E27FC236}">
                <a16:creationId xmlns:a16="http://schemas.microsoft.com/office/drawing/2014/main" id="{1737BB5E-C6B0-424E-92A0-79F775488B16}"/>
              </a:ext>
            </a:extLst>
          </p:cNvPr>
          <p:cNvGrpSpPr/>
          <p:nvPr/>
        </p:nvGrpSpPr>
        <p:grpSpPr>
          <a:xfrm>
            <a:off x="-546304" y="1586619"/>
            <a:ext cx="6583680" cy="4389120"/>
            <a:chOff x="-709567" y="1740547"/>
            <a:chExt cx="6583680" cy="4389120"/>
          </a:xfrm>
        </p:grpSpPr>
        <p:graphicFrame>
          <p:nvGraphicFramePr>
            <p:cNvPr id="28" name="Chart 27">
              <a:extLst>
                <a:ext uri="{FF2B5EF4-FFF2-40B4-BE49-F238E27FC236}">
                  <a16:creationId xmlns:a16="http://schemas.microsoft.com/office/drawing/2014/main" id="{8862BE2A-4C95-4430-A624-36C559A1218F}"/>
                </a:ext>
              </a:extLst>
            </p:cNvPr>
            <p:cNvGraphicFramePr>
              <a:graphicFrameLocks noChangeAspect="1"/>
            </p:cNvGraphicFramePr>
            <p:nvPr>
              <p:extLst>
                <p:ext uri="{D42A27DB-BD31-4B8C-83A1-F6EECF244321}">
                  <p14:modId xmlns:p14="http://schemas.microsoft.com/office/powerpoint/2010/main" val="2141063516"/>
                </p:ext>
              </p:extLst>
            </p:nvPr>
          </p:nvGraphicFramePr>
          <p:xfrm>
            <a:off x="-709567" y="1740547"/>
            <a:ext cx="658368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689ACE64-8BB6-450F-B588-A5C8EF9EBC71}"/>
                </a:ext>
              </a:extLst>
            </p:cNvPr>
            <p:cNvSpPr txBox="1"/>
            <p:nvPr/>
          </p:nvSpPr>
          <p:spPr>
            <a:xfrm>
              <a:off x="2633921" y="2550040"/>
              <a:ext cx="1591734" cy="400110"/>
            </a:xfrm>
            <a:prstGeom prst="rect">
              <a:avLst/>
            </a:prstGeom>
            <a:noFill/>
          </p:spPr>
          <p:txBody>
            <a:bodyPr wrap="square" rtlCol="0">
              <a:spAutoFit/>
            </a:bodyPr>
            <a:lstStyle/>
            <a:p>
              <a:pPr algn="ctr"/>
              <a:r>
                <a:rPr lang="en-US" sz="2000" b="1" dirty="0">
                  <a:solidFill>
                    <a:schemeClr val="bg1"/>
                  </a:solidFill>
                </a:rPr>
                <a:t>Providers</a:t>
              </a:r>
            </a:p>
          </p:txBody>
        </p:sp>
        <p:sp>
          <p:nvSpPr>
            <p:cNvPr id="30" name="TextBox 29">
              <a:extLst>
                <a:ext uri="{FF2B5EF4-FFF2-40B4-BE49-F238E27FC236}">
                  <a16:creationId xmlns:a16="http://schemas.microsoft.com/office/drawing/2014/main" id="{0008D2C4-AD5F-4A7D-ABCF-44BBF6E0113D}"/>
                </a:ext>
              </a:extLst>
            </p:cNvPr>
            <p:cNvSpPr txBox="1"/>
            <p:nvPr/>
          </p:nvSpPr>
          <p:spPr>
            <a:xfrm>
              <a:off x="3099023" y="3935107"/>
              <a:ext cx="1202267" cy="707886"/>
            </a:xfrm>
            <a:prstGeom prst="rect">
              <a:avLst/>
            </a:prstGeom>
            <a:noFill/>
          </p:spPr>
          <p:txBody>
            <a:bodyPr wrap="square" rtlCol="0">
              <a:spAutoFit/>
            </a:bodyPr>
            <a:lstStyle/>
            <a:p>
              <a:pPr algn="ctr"/>
              <a:r>
                <a:rPr lang="en-US" sz="2000" b="1" dirty="0">
                  <a:solidFill>
                    <a:schemeClr val="bg1"/>
                  </a:solidFill>
                </a:rPr>
                <a:t>Billing Staff</a:t>
              </a:r>
            </a:p>
          </p:txBody>
        </p:sp>
        <p:sp>
          <p:nvSpPr>
            <p:cNvPr id="31" name="TextBox 30">
              <a:extLst>
                <a:ext uri="{FF2B5EF4-FFF2-40B4-BE49-F238E27FC236}">
                  <a16:creationId xmlns:a16="http://schemas.microsoft.com/office/drawing/2014/main" id="{F15EB47A-0C57-4C1E-84EE-277242BCCDE0}"/>
                </a:ext>
              </a:extLst>
            </p:cNvPr>
            <p:cNvSpPr txBox="1"/>
            <p:nvPr/>
          </p:nvSpPr>
          <p:spPr>
            <a:xfrm>
              <a:off x="1621125" y="4841182"/>
              <a:ext cx="1591734" cy="400110"/>
            </a:xfrm>
            <a:prstGeom prst="rect">
              <a:avLst/>
            </a:prstGeom>
            <a:noFill/>
          </p:spPr>
          <p:txBody>
            <a:bodyPr wrap="square" rtlCol="0">
              <a:spAutoFit/>
            </a:bodyPr>
            <a:lstStyle/>
            <a:p>
              <a:pPr algn="ctr"/>
              <a:r>
                <a:rPr lang="en-US" sz="2000" b="1" dirty="0">
                  <a:solidFill>
                    <a:schemeClr val="bg1"/>
                  </a:solidFill>
                </a:rPr>
                <a:t>Coders</a:t>
              </a:r>
            </a:p>
          </p:txBody>
        </p:sp>
        <p:sp>
          <p:nvSpPr>
            <p:cNvPr id="32" name="TextBox 31">
              <a:extLst>
                <a:ext uri="{FF2B5EF4-FFF2-40B4-BE49-F238E27FC236}">
                  <a16:creationId xmlns:a16="http://schemas.microsoft.com/office/drawing/2014/main" id="{6D1FED84-0CFE-4E34-A665-8E9C7EF03F70}"/>
                </a:ext>
              </a:extLst>
            </p:cNvPr>
            <p:cNvSpPr txBox="1"/>
            <p:nvPr/>
          </p:nvSpPr>
          <p:spPr>
            <a:xfrm>
              <a:off x="648916" y="3935107"/>
              <a:ext cx="1591734" cy="707886"/>
            </a:xfrm>
            <a:prstGeom prst="rect">
              <a:avLst/>
            </a:prstGeom>
            <a:noFill/>
          </p:spPr>
          <p:txBody>
            <a:bodyPr wrap="square" rtlCol="0">
              <a:spAutoFit/>
            </a:bodyPr>
            <a:lstStyle/>
            <a:p>
              <a:pPr algn="ctr"/>
              <a:r>
                <a:rPr lang="en-US" sz="2000" b="1" dirty="0">
                  <a:solidFill>
                    <a:schemeClr val="bg1"/>
                  </a:solidFill>
                </a:rPr>
                <a:t>Front-office Staff</a:t>
              </a:r>
            </a:p>
          </p:txBody>
        </p:sp>
        <p:sp>
          <p:nvSpPr>
            <p:cNvPr id="33" name="TextBox 32">
              <a:extLst>
                <a:ext uri="{FF2B5EF4-FFF2-40B4-BE49-F238E27FC236}">
                  <a16:creationId xmlns:a16="http://schemas.microsoft.com/office/drawing/2014/main" id="{EC867E62-24A7-4D3B-9526-DB359269E0AF}"/>
                </a:ext>
              </a:extLst>
            </p:cNvPr>
            <p:cNvSpPr txBox="1"/>
            <p:nvPr/>
          </p:nvSpPr>
          <p:spPr>
            <a:xfrm>
              <a:off x="654388" y="2750095"/>
              <a:ext cx="1889761" cy="400110"/>
            </a:xfrm>
            <a:prstGeom prst="rect">
              <a:avLst/>
            </a:prstGeom>
            <a:noFill/>
          </p:spPr>
          <p:txBody>
            <a:bodyPr wrap="square" rtlCol="0">
              <a:spAutoFit/>
            </a:bodyPr>
            <a:lstStyle/>
            <a:p>
              <a:pPr algn="ctr"/>
              <a:r>
                <a:rPr lang="en-US" sz="2000" b="1" dirty="0">
                  <a:solidFill>
                    <a:schemeClr val="bg1"/>
                  </a:solidFill>
                </a:rPr>
                <a:t>Management</a:t>
              </a:r>
            </a:p>
          </p:txBody>
        </p:sp>
        <p:pic>
          <p:nvPicPr>
            <p:cNvPr id="16" name="Graphic 15">
              <a:extLst>
                <a:ext uri="{FF2B5EF4-FFF2-40B4-BE49-F238E27FC236}">
                  <a16:creationId xmlns:a16="http://schemas.microsoft.com/office/drawing/2014/main" id="{489ECB2E-A306-4B53-B51F-1273CFC463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3855" y="2243379"/>
              <a:ext cx="274320" cy="354330"/>
            </a:xfrm>
            <a:prstGeom prst="rect">
              <a:avLst/>
            </a:prstGeom>
          </p:spPr>
        </p:pic>
      </p:grpSp>
      <p:grpSp>
        <p:nvGrpSpPr>
          <p:cNvPr id="7" name="Group 6">
            <a:extLst>
              <a:ext uri="{FF2B5EF4-FFF2-40B4-BE49-F238E27FC236}">
                <a16:creationId xmlns:a16="http://schemas.microsoft.com/office/drawing/2014/main" id="{32BB686C-9DF7-498D-B282-482EB719F508}"/>
              </a:ext>
            </a:extLst>
          </p:cNvPr>
          <p:cNvGrpSpPr/>
          <p:nvPr/>
        </p:nvGrpSpPr>
        <p:grpSpPr>
          <a:xfrm>
            <a:off x="6156466" y="2151605"/>
            <a:ext cx="5556364" cy="3289102"/>
            <a:chOff x="6156466" y="2151605"/>
            <a:chExt cx="5556364" cy="3289102"/>
          </a:xfrm>
        </p:grpSpPr>
        <p:sp>
          <p:nvSpPr>
            <p:cNvPr id="2" name="TextBox 1">
              <a:extLst>
                <a:ext uri="{FF2B5EF4-FFF2-40B4-BE49-F238E27FC236}">
                  <a16:creationId xmlns:a16="http://schemas.microsoft.com/office/drawing/2014/main" id="{FB4EE954-22E1-40B8-997B-201FA5A44C3C}"/>
                </a:ext>
              </a:extLst>
            </p:cNvPr>
            <p:cNvSpPr txBox="1"/>
            <p:nvPr/>
          </p:nvSpPr>
          <p:spPr>
            <a:xfrm>
              <a:off x="6893180" y="5055898"/>
              <a:ext cx="4819650" cy="369332"/>
            </a:xfrm>
            <a:prstGeom prst="rect">
              <a:avLst/>
            </a:prstGeom>
            <a:noFill/>
          </p:spPr>
          <p:txBody>
            <a:bodyPr wrap="square" rtlCol="0">
              <a:spAutoFit/>
            </a:bodyPr>
            <a:lstStyle/>
            <a:p>
              <a:r>
                <a:rPr lang="en-US" dirty="0"/>
                <a:t>E&amp;M utilization</a:t>
              </a:r>
            </a:p>
          </p:txBody>
        </p:sp>
        <p:pic>
          <p:nvPicPr>
            <p:cNvPr id="17" name="Graphic 16">
              <a:extLst>
                <a:ext uri="{FF2B5EF4-FFF2-40B4-BE49-F238E27FC236}">
                  <a16:creationId xmlns:a16="http://schemas.microsoft.com/office/drawing/2014/main" id="{950C161A-4B29-427B-B361-480130BBC0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6466" y="2151605"/>
              <a:ext cx="468630" cy="457200"/>
            </a:xfrm>
            <a:prstGeom prst="rect">
              <a:avLst/>
            </a:prstGeom>
          </p:spPr>
        </p:pic>
        <p:sp>
          <p:nvSpPr>
            <p:cNvPr id="3" name="Rectangle 2">
              <a:extLst>
                <a:ext uri="{FF2B5EF4-FFF2-40B4-BE49-F238E27FC236}">
                  <a16:creationId xmlns:a16="http://schemas.microsoft.com/office/drawing/2014/main" id="{3DB1D9DD-2744-4621-B5F9-F55FA2DF09F7}"/>
                </a:ext>
              </a:extLst>
            </p:cNvPr>
            <p:cNvSpPr/>
            <p:nvPr/>
          </p:nvSpPr>
          <p:spPr>
            <a:xfrm>
              <a:off x="6893180" y="2220011"/>
              <a:ext cx="3817712" cy="369332"/>
            </a:xfrm>
            <a:prstGeom prst="rect">
              <a:avLst/>
            </a:prstGeom>
          </p:spPr>
          <p:txBody>
            <a:bodyPr wrap="none">
              <a:spAutoFit/>
            </a:bodyPr>
            <a:lstStyle/>
            <a:p>
              <a:r>
                <a:rPr lang="en-US" dirty="0"/>
                <a:t>Submit charges within two days of DOS</a:t>
              </a:r>
            </a:p>
          </p:txBody>
        </p:sp>
        <p:sp>
          <p:nvSpPr>
            <p:cNvPr id="4" name="Rectangle 3">
              <a:extLst>
                <a:ext uri="{FF2B5EF4-FFF2-40B4-BE49-F238E27FC236}">
                  <a16:creationId xmlns:a16="http://schemas.microsoft.com/office/drawing/2014/main" id="{6836A8D2-148D-491A-AC6A-068DBAD2491A}"/>
                </a:ext>
              </a:extLst>
            </p:cNvPr>
            <p:cNvSpPr/>
            <p:nvPr/>
          </p:nvSpPr>
          <p:spPr>
            <a:xfrm>
              <a:off x="6893180" y="3004833"/>
              <a:ext cx="3438505" cy="369332"/>
            </a:xfrm>
            <a:prstGeom prst="rect">
              <a:avLst/>
            </a:prstGeom>
          </p:spPr>
          <p:txBody>
            <a:bodyPr wrap="none">
              <a:spAutoFit/>
            </a:bodyPr>
            <a:lstStyle/>
            <a:p>
              <a:r>
                <a:rPr lang="en-US" dirty="0"/>
                <a:t>Review coding denials consistently </a:t>
              </a:r>
            </a:p>
          </p:txBody>
        </p:sp>
        <p:pic>
          <p:nvPicPr>
            <p:cNvPr id="20" name="Graphic 19">
              <a:extLst>
                <a:ext uri="{FF2B5EF4-FFF2-40B4-BE49-F238E27FC236}">
                  <a16:creationId xmlns:a16="http://schemas.microsoft.com/office/drawing/2014/main" id="{541019B2-B671-4694-8C0E-04E49F8147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6338" y="2914180"/>
              <a:ext cx="280219" cy="457200"/>
            </a:xfrm>
            <a:prstGeom prst="rect">
              <a:avLst/>
            </a:prstGeom>
          </p:spPr>
        </p:pic>
        <p:sp>
          <p:nvSpPr>
            <p:cNvPr id="5" name="Rectangle 4">
              <a:extLst>
                <a:ext uri="{FF2B5EF4-FFF2-40B4-BE49-F238E27FC236}">
                  <a16:creationId xmlns:a16="http://schemas.microsoft.com/office/drawing/2014/main" id="{C02086FF-BD67-4CE9-BB0E-67F86E7767A3}"/>
                </a:ext>
              </a:extLst>
            </p:cNvPr>
            <p:cNvSpPr/>
            <p:nvPr/>
          </p:nvSpPr>
          <p:spPr>
            <a:xfrm>
              <a:off x="6893180" y="3686666"/>
              <a:ext cx="3454600" cy="369332"/>
            </a:xfrm>
            <a:prstGeom prst="rect">
              <a:avLst/>
            </a:prstGeom>
          </p:spPr>
          <p:txBody>
            <a:bodyPr wrap="none">
              <a:spAutoFit/>
            </a:bodyPr>
            <a:lstStyle/>
            <a:p>
              <a:r>
                <a:rPr lang="en-US" dirty="0"/>
                <a:t>Access to missing encounter reports</a:t>
              </a:r>
            </a:p>
          </p:txBody>
        </p:sp>
        <p:pic>
          <p:nvPicPr>
            <p:cNvPr id="22" name="Graphic 21">
              <a:extLst>
                <a:ext uri="{FF2B5EF4-FFF2-40B4-BE49-F238E27FC236}">
                  <a16:creationId xmlns:a16="http://schemas.microsoft.com/office/drawing/2014/main" id="{B64072CD-6E3A-4831-9901-C002B8E06B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40797" y="3685667"/>
              <a:ext cx="365760" cy="365760"/>
            </a:xfrm>
            <a:prstGeom prst="rect">
              <a:avLst/>
            </a:prstGeom>
          </p:spPr>
        </p:pic>
        <p:sp>
          <p:nvSpPr>
            <p:cNvPr id="6" name="Rectangle 5">
              <a:extLst>
                <a:ext uri="{FF2B5EF4-FFF2-40B4-BE49-F238E27FC236}">
                  <a16:creationId xmlns:a16="http://schemas.microsoft.com/office/drawing/2014/main" id="{189F9484-07B2-483F-B0C0-F6DDE8C83491}"/>
                </a:ext>
              </a:extLst>
            </p:cNvPr>
            <p:cNvSpPr/>
            <p:nvPr/>
          </p:nvSpPr>
          <p:spPr>
            <a:xfrm>
              <a:off x="6893180" y="4371282"/>
              <a:ext cx="1908279" cy="369332"/>
            </a:xfrm>
            <a:prstGeom prst="rect">
              <a:avLst/>
            </a:prstGeom>
          </p:spPr>
          <p:txBody>
            <a:bodyPr wrap="none">
              <a:spAutoFit/>
            </a:bodyPr>
            <a:lstStyle/>
            <a:p>
              <a:r>
                <a:rPr lang="en-US" dirty="0"/>
                <a:t>Charge lag review</a:t>
              </a:r>
            </a:p>
          </p:txBody>
        </p:sp>
        <p:pic>
          <p:nvPicPr>
            <p:cNvPr id="24" name="Graphic 23">
              <a:extLst>
                <a:ext uri="{FF2B5EF4-FFF2-40B4-BE49-F238E27FC236}">
                  <a16:creationId xmlns:a16="http://schemas.microsoft.com/office/drawing/2014/main" id="{B0E7EDBE-450D-4D9F-B52B-D027E53EDA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54132" y="4370302"/>
              <a:ext cx="352425" cy="314325"/>
            </a:xfrm>
            <a:prstGeom prst="rect">
              <a:avLst/>
            </a:prstGeom>
          </p:spPr>
        </p:pic>
        <p:pic>
          <p:nvPicPr>
            <p:cNvPr id="35" name="Graphic 34">
              <a:extLst>
                <a:ext uri="{FF2B5EF4-FFF2-40B4-BE49-F238E27FC236}">
                  <a16:creationId xmlns:a16="http://schemas.microsoft.com/office/drawing/2014/main" id="{9D05BFC1-7C6D-4CCB-A15D-7C4C8A75457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02575" y="4983507"/>
              <a:ext cx="352425" cy="457200"/>
            </a:xfrm>
            <a:prstGeom prst="rect">
              <a:avLst/>
            </a:prstGeom>
          </p:spPr>
        </p:pic>
      </p:grpSp>
    </p:spTree>
    <p:extLst>
      <p:ext uri="{BB962C8B-B14F-4D97-AF65-F5344CB8AC3E}">
        <p14:creationId xmlns:p14="http://schemas.microsoft.com/office/powerpoint/2010/main" val="216367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88A6-8B45-4B6B-B548-6A084087EE3F}"/>
              </a:ext>
            </a:extLst>
          </p:cNvPr>
          <p:cNvSpPr>
            <a:spLocks noGrp="1"/>
          </p:cNvSpPr>
          <p:nvPr>
            <p:ph type="title"/>
          </p:nvPr>
        </p:nvSpPr>
        <p:spPr>
          <a:xfrm>
            <a:off x="304800" y="656246"/>
            <a:ext cx="11582400" cy="609036"/>
          </a:xfrm>
        </p:spPr>
        <p:txBody>
          <a:bodyPr/>
          <a:lstStyle/>
          <a:p>
            <a:r>
              <a:rPr lang="en-US" dirty="0"/>
              <a:t>E &amp; M utilization</a:t>
            </a:r>
          </a:p>
        </p:txBody>
      </p:sp>
      <p:sp>
        <p:nvSpPr>
          <p:cNvPr id="3" name="Text Placeholder 2">
            <a:extLst>
              <a:ext uri="{FF2B5EF4-FFF2-40B4-BE49-F238E27FC236}">
                <a16:creationId xmlns:a16="http://schemas.microsoft.com/office/drawing/2014/main" id="{3F8134E4-A025-46AB-BFB8-F5E301E3B82B}"/>
              </a:ext>
            </a:extLst>
          </p:cNvPr>
          <p:cNvSpPr>
            <a:spLocks noGrp="1"/>
          </p:cNvSpPr>
          <p:nvPr>
            <p:ph type="body" sz="quarter" idx="10"/>
          </p:nvPr>
        </p:nvSpPr>
        <p:spPr>
          <a:xfrm>
            <a:off x="304800" y="270780"/>
            <a:ext cx="11582400" cy="359502"/>
          </a:xfrm>
        </p:spPr>
        <p:txBody>
          <a:bodyPr/>
          <a:lstStyle/>
          <a:p>
            <a:r>
              <a:rPr lang="en-US" dirty="0"/>
              <a:t>Compare provider benchmarks to national averages</a:t>
            </a:r>
          </a:p>
        </p:txBody>
      </p:sp>
      <p:graphicFrame>
        <p:nvGraphicFramePr>
          <p:cNvPr id="4" name="Table 7">
            <a:extLst>
              <a:ext uri="{FF2B5EF4-FFF2-40B4-BE49-F238E27FC236}">
                <a16:creationId xmlns:a16="http://schemas.microsoft.com/office/drawing/2014/main" id="{531365DE-6E1C-410B-A263-DB5E3D8D9725}"/>
              </a:ext>
            </a:extLst>
          </p:cNvPr>
          <p:cNvGraphicFramePr>
            <a:graphicFrameLocks noGrp="1"/>
          </p:cNvGraphicFramePr>
          <p:nvPr>
            <p:extLst>
              <p:ext uri="{D42A27DB-BD31-4B8C-83A1-F6EECF244321}">
                <p14:modId xmlns:p14="http://schemas.microsoft.com/office/powerpoint/2010/main" val="3145336672"/>
              </p:ext>
            </p:extLst>
          </p:nvPr>
        </p:nvGraphicFramePr>
        <p:xfrm>
          <a:off x="1303807" y="1841571"/>
          <a:ext cx="4438091" cy="3520440"/>
        </p:xfrm>
        <a:graphic>
          <a:graphicData uri="http://schemas.openxmlformats.org/drawingml/2006/table">
            <a:tbl>
              <a:tblPr firstRow="1" bandRow="1">
                <a:tableStyleId>{5C22544A-7EE6-4342-B048-85BDC9FD1C3A}</a:tableStyleId>
              </a:tblPr>
              <a:tblGrid>
                <a:gridCol w="689051">
                  <a:extLst>
                    <a:ext uri="{9D8B030D-6E8A-4147-A177-3AD203B41FA5}">
                      <a16:colId xmlns:a16="http://schemas.microsoft.com/office/drawing/2014/main" val="3396427869"/>
                    </a:ext>
                  </a:extLst>
                </a:gridCol>
                <a:gridCol w="822960">
                  <a:extLst>
                    <a:ext uri="{9D8B030D-6E8A-4147-A177-3AD203B41FA5}">
                      <a16:colId xmlns:a16="http://schemas.microsoft.com/office/drawing/2014/main" val="3067595313"/>
                    </a:ext>
                  </a:extLst>
                </a:gridCol>
                <a:gridCol w="731520">
                  <a:extLst>
                    <a:ext uri="{9D8B030D-6E8A-4147-A177-3AD203B41FA5}">
                      <a16:colId xmlns:a16="http://schemas.microsoft.com/office/drawing/2014/main" val="954980202"/>
                    </a:ext>
                  </a:extLst>
                </a:gridCol>
                <a:gridCol w="731520">
                  <a:extLst>
                    <a:ext uri="{9D8B030D-6E8A-4147-A177-3AD203B41FA5}">
                      <a16:colId xmlns:a16="http://schemas.microsoft.com/office/drawing/2014/main" val="282105554"/>
                    </a:ext>
                  </a:extLst>
                </a:gridCol>
                <a:gridCol w="731520">
                  <a:extLst>
                    <a:ext uri="{9D8B030D-6E8A-4147-A177-3AD203B41FA5}">
                      <a16:colId xmlns:a16="http://schemas.microsoft.com/office/drawing/2014/main" val="3158908683"/>
                    </a:ext>
                  </a:extLst>
                </a:gridCol>
                <a:gridCol w="731520">
                  <a:extLst>
                    <a:ext uri="{9D8B030D-6E8A-4147-A177-3AD203B41FA5}">
                      <a16:colId xmlns:a16="http://schemas.microsoft.com/office/drawing/2014/main" val="2690900729"/>
                    </a:ext>
                  </a:extLst>
                </a:gridCol>
              </a:tblGrid>
              <a:tr h="182880">
                <a:tc>
                  <a:txBody>
                    <a:bodyPr/>
                    <a:lstStyle/>
                    <a:p>
                      <a:pPr algn="ctr"/>
                      <a:r>
                        <a:rPr lang="en-US" sz="1000" dirty="0"/>
                        <a:t>Provider Name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B3E68"/>
                    </a:solidFill>
                  </a:tcPr>
                </a:tc>
                <a:tc>
                  <a:txBody>
                    <a:bodyPr/>
                    <a:lstStyle/>
                    <a:p>
                      <a:pPr algn="ctr"/>
                      <a:r>
                        <a:rPr lang="en-US" sz="1000" dirty="0"/>
                        <a:t>Visit Type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B3E68"/>
                    </a:solidFill>
                  </a:tcPr>
                </a:tc>
                <a:tc>
                  <a:txBody>
                    <a:bodyPr/>
                    <a:lstStyle/>
                    <a:p>
                      <a:pPr algn="ctr"/>
                      <a:r>
                        <a:rPr lang="en-US" sz="1000" dirty="0"/>
                        <a:t>Procedure Code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B3E68"/>
                    </a:solidFill>
                  </a:tcPr>
                </a:tc>
                <a:tc>
                  <a:txBody>
                    <a:bodyPr/>
                    <a:lstStyle/>
                    <a:p>
                      <a:pPr algn="ctr"/>
                      <a:r>
                        <a:rPr lang="en-US" sz="1000" dirty="0"/>
                        <a:t>Procedure Count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B3E68"/>
                    </a:solidFill>
                  </a:tcPr>
                </a:tc>
                <a:tc>
                  <a:txBody>
                    <a:bodyPr/>
                    <a:lstStyle/>
                    <a:p>
                      <a:pPr algn="ctr"/>
                      <a:r>
                        <a:rPr lang="en-US" sz="1000" dirty="0"/>
                        <a:t>Provider Pct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B3E68"/>
                    </a:solidFill>
                  </a:tcPr>
                </a:tc>
                <a:tc>
                  <a:txBody>
                    <a:bodyPr/>
                    <a:lstStyle/>
                    <a:p>
                      <a:pPr algn="ctr"/>
                      <a:r>
                        <a:rPr lang="en-US" sz="1000" dirty="0"/>
                        <a:t>National Pct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B3E68"/>
                    </a:solidFill>
                  </a:tcPr>
                </a:tc>
                <a:extLst>
                  <a:ext uri="{0D108BD9-81ED-4DB2-BD59-A6C34878D82A}">
                    <a16:rowId xmlns:a16="http://schemas.microsoft.com/office/drawing/2014/main" val="2837103680"/>
                  </a:ext>
                </a:extLst>
              </a:tr>
              <a:tr h="0">
                <a:tc rowSpan="12">
                  <a:txBody>
                    <a:bodyPr/>
                    <a:lstStyle/>
                    <a:p>
                      <a:pPr algn="ctr"/>
                      <a:r>
                        <a:rPr lang="en-US" sz="1100" dirty="0"/>
                        <a:t>Dr. Jones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6">
                  <a:txBody>
                    <a:bodyPr/>
                    <a:lstStyle/>
                    <a:p>
                      <a:pPr algn="ctr"/>
                      <a:r>
                        <a:rPr lang="en-US" sz="1100" dirty="0"/>
                        <a:t>New Patients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200" dirty="0"/>
                        <a:t>99201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2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2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200" dirty="0"/>
                        <a: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02963534"/>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99202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57%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12%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74633049"/>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99203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43%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50%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36064123"/>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99204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33%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46327231"/>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99205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6026440"/>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b="1" dirty="0"/>
                        <a:t>Total</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b="1" dirty="0"/>
                        <a:t>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100" b="1"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100" b="1"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277811"/>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6">
                  <a:txBody>
                    <a:bodyPr/>
                    <a:lstStyle/>
                    <a:p>
                      <a:pPr algn="ctr"/>
                      <a:r>
                        <a:rPr lang="en-US" sz="1100" dirty="0"/>
                        <a:t>Established Patients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99211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9662620"/>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99212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24%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56101315"/>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99213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10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59%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41%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24172982"/>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99214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18%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52%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53761540"/>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dirty="0"/>
                        <a:t>99215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3998588"/>
                  </a:ext>
                </a:extLst>
              </a:tr>
              <a:tr h="182880">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b="1" dirty="0"/>
                        <a:t>Total</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100" b="1" dirty="0"/>
                        <a:t>17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100" b="1"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100" b="1"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78006868"/>
                  </a:ext>
                </a:extLst>
              </a:tr>
            </a:tbl>
          </a:graphicData>
        </a:graphic>
      </p:graphicFrame>
      <p:graphicFrame>
        <p:nvGraphicFramePr>
          <p:cNvPr id="5" name="Chart 4">
            <a:extLst>
              <a:ext uri="{FF2B5EF4-FFF2-40B4-BE49-F238E27FC236}">
                <a16:creationId xmlns:a16="http://schemas.microsoft.com/office/drawing/2014/main" id="{276A2B0F-9A2C-4B65-BC3B-FB932345B40D}"/>
              </a:ext>
            </a:extLst>
          </p:cNvPr>
          <p:cNvGraphicFramePr>
            <a:graphicFrameLocks noChangeAspect="1"/>
          </p:cNvGraphicFramePr>
          <p:nvPr>
            <p:extLst>
              <p:ext uri="{D42A27DB-BD31-4B8C-83A1-F6EECF244321}">
                <p14:modId xmlns:p14="http://schemas.microsoft.com/office/powerpoint/2010/main" val="3992107522"/>
              </p:ext>
            </p:extLst>
          </p:nvPr>
        </p:nvGraphicFramePr>
        <p:xfrm>
          <a:off x="6450104" y="2093031"/>
          <a:ext cx="452628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D21B8CAE-68AF-4ADD-A9A7-54647CAB6D8C}"/>
              </a:ext>
            </a:extLst>
          </p:cNvPr>
          <p:cNvSpPr/>
          <p:nvPr/>
        </p:nvSpPr>
        <p:spPr>
          <a:xfrm>
            <a:off x="2815389" y="2502568"/>
            <a:ext cx="2926509" cy="264695"/>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71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2020 w blue">
      <a:dk1>
        <a:srgbClr val="000000"/>
      </a:dk1>
      <a:lt1>
        <a:srgbClr val="FFFFFF"/>
      </a:lt1>
      <a:dk2>
        <a:srgbClr val="0C203D"/>
      </a:dk2>
      <a:lt2>
        <a:srgbClr val="FFFFFF"/>
      </a:lt2>
      <a:accent1>
        <a:srgbClr val="73C92C"/>
      </a:accent1>
      <a:accent2>
        <a:srgbClr val="40C1AC"/>
      </a:accent2>
      <a:accent3>
        <a:srgbClr val="247B89"/>
      </a:accent3>
      <a:accent4>
        <a:srgbClr val="445396"/>
      </a:accent4>
      <a:accent5>
        <a:srgbClr val="2B3D68"/>
      </a:accent5>
      <a:accent6>
        <a:srgbClr val="009EDA"/>
      </a:accent6>
      <a:hlink>
        <a:srgbClr val="009EDA"/>
      </a:hlink>
      <a:folHlink>
        <a:srgbClr val="009EDA"/>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llscripts_2021_Template" id="{33D81F70-31B4-DD44-B0A1-519C601A6E1E}" vid="{7CFE1EFD-862F-D246-9361-B9FD636A3114}"/>
    </a:ext>
  </a:extLst>
</a:theme>
</file>

<file path=ppt/theme/theme2.xml><?xml version="1.0" encoding="utf-8"?>
<a:theme xmlns:a="http://schemas.openxmlformats.org/drawingml/2006/main" name="Office Theme">
  <a:themeElements>
    <a:clrScheme name="2020 w blue">
      <a:dk1>
        <a:srgbClr val="000000"/>
      </a:dk1>
      <a:lt1>
        <a:srgbClr val="FFFFFF"/>
      </a:lt1>
      <a:dk2>
        <a:srgbClr val="0C203D"/>
      </a:dk2>
      <a:lt2>
        <a:srgbClr val="FFFFFF"/>
      </a:lt2>
      <a:accent1>
        <a:srgbClr val="73C92C"/>
      </a:accent1>
      <a:accent2>
        <a:srgbClr val="40C1AC"/>
      </a:accent2>
      <a:accent3>
        <a:srgbClr val="247B89"/>
      </a:accent3>
      <a:accent4>
        <a:srgbClr val="445396"/>
      </a:accent4>
      <a:accent5>
        <a:srgbClr val="2B3D68"/>
      </a:accent5>
      <a:accent6>
        <a:srgbClr val="009EDA"/>
      </a:accent6>
      <a:hlink>
        <a:srgbClr val="009EDA"/>
      </a:hlink>
      <a:folHlink>
        <a:srgbClr val="009EDA"/>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llscripts_2021_Template" id="{F1F6D61B-6A3A-8E41-BB90-A9AD66589378}" vid="{B5589BDC-A2A9-5549-8332-7CB32B923C41}"/>
    </a:ext>
  </a:extLst>
</a:theme>
</file>

<file path=ppt/theme/theme3.xml><?xml version="1.0" encoding="utf-8"?>
<a:theme xmlns:a="http://schemas.openxmlformats.org/drawingml/2006/main" name="2_Office Theme">
  <a:themeElements>
    <a:clrScheme name="2020 w blue">
      <a:dk1>
        <a:srgbClr val="000000"/>
      </a:dk1>
      <a:lt1>
        <a:srgbClr val="FFFFFF"/>
      </a:lt1>
      <a:dk2>
        <a:srgbClr val="0C203D"/>
      </a:dk2>
      <a:lt2>
        <a:srgbClr val="FFFFFF"/>
      </a:lt2>
      <a:accent1>
        <a:srgbClr val="73C92C"/>
      </a:accent1>
      <a:accent2>
        <a:srgbClr val="40C1AC"/>
      </a:accent2>
      <a:accent3>
        <a:srgbClr val="247B89"/>
      </a:accent3>
      <a:accent4>
        <a:srgbClr val="445396"/>
      </a:accent4>
      <a:accent5>
        <a:srgbClr val="2B3D68"/>
      </a:accent5>
      <a:accent6>
        <a:srgbClr val="009EDA"/>
      </a:accent6>
      <a:hlink>
        <a:srgbClr val="009EDA"/>
      </a:hlink>
      <a:folHlink>
        <a:srgbClr val="009EDA"/>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llscripts_2021_Template" id="{33D81F70-31B4-DD44-B0A1-519C601A6E1E}" vid="{7CFE1EFD-862F-D246-9361-B9FD636A311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System" displayName="System" id="83f54a82-cf2f-4177-a8e3-91c4133716e3" isdomainofvalue="False" dataSourceId="1e28f121-04c5-4020-b6fb-7cc651f0455f"/>
</file>

<file path=customXml/item2.xml><?xml version="1.0" encoding="utf-8"?>
<VariableListDefinition name="Computed" displayName="Computed" id="dcc6d2c3-006e-4297-b3f9-ba6c0481b520" isdomainofvalue="False" dataSourceId="774f16c5-add0-4ef5-9c6e-5fd22dc06c5c"/>
</file>

<file path=customXml/item3.xml><?xml version="1.0" encoding="utf-8"?>
<VariableList UniqueId="dcc6d2c3-006e-4297-b3f9-ba6c0481b520" Name="Computed" ContentType="XML" MajorVersion="0" MinorVersion="1" isLocalCopy="False" IsBaseObject="False" DataSourceId="774f16c5-add0-4ef5-9c6e-5fd22dc06c5c" DataSourceMajorVersion="0" DataSourceMinorVersion="1"/>
</file>

<file path=customXml/item4.xml><?xml version="1.0" encoding="utf-8"?>
<VariableListDefinition name="AD_HOC" displayName="AD_HOC" id="06454601-c5dc-483a-9b4b-15809d402147" isdomainofvalue="False" dataSourceId="cf005473-806f-4a31-a21f-25c91042fa45"/>
</file>

<file path=customXml/item5.xml><?xml version="1.0" encoding="utf-8"?>
<VariableList UniqueId="06454601-c5dc-483a-9b4b-15809d402147" Name="AD_HOC" ContentType="XML" MajorVersion="0" MinorVersion="1" isLocalCopy="False" IsBaseObject="False" DataSourceId="cf005473-806f-4a31-a21f-25c91042fa45" DataSourceMajorVersion="0" DataSourceMinorVersion="1"/>
</file>

<file path=customXml/item6.xml><?xml version="1.0" encoding="utf-8"?>
<VariableList UniqueId="83f54a82-cf2f-4177-a8e3-91c4133716e3" Name="System" ContentType="XML" MajorVersion="0" MinorVersion="1" isLocalCopy="False" IsBaseObject="False" DataSourceId="1e28f121-04c5-4020-b6fb-7cc651f0455f" DataSourceMajorVersion="0" DataSourceMinorVersion="1"/>
</file>

<file path=customXml/item7.xml><?xml version="1.0" encoding="utf-8"?>
<AllExternalAdhocVariableMappings/>
</file>

<file path=customXml/itemProps1.xml><?xml version="1.0" encoding="utf-8"?>
<ds:datastoreItem xmlns:ds="http://schemas.openxmlformats.org/officeDocument/2006/customXml" ds:itemID="{94D0CDCE-D3DF-445D-815C-E0197B50AF38}">
  <ds:schemaRefs/>
</ds:datastoreItem>
</file>

<file path=customXml/itemProps2.xml><?xml version="1.0" encoding="utf-8"?>
<ds:datastoreItem xmlns:ds="http://schemas.openxmlformats.org/officeDocument/2006/customXml" ds:itemID="{C1DA3E15-A7D3-4F6E-BB2B-9ABF75727653}">
  <ds:schemaRefs/>
</ds:datastoreItem>
</file>

<file path=customXml/itemProps3.xml><?xml version="1.0" encoding="utf-8"?>
<ds:datastoreItem xmlns:ds="http://schemas.openxmlformats.org/officeDocument/2006/customXml" ds:itemID="{7B26317D-4C95-44A7-BAF2-A01313348594}">
  <ds:schemaRefs/>
</ds:datastoreItem>
</file>

<file path=customXml/itemProps4.xml><?xml version="1.0" encoding="utf-8"?>
<ds:datastoreItem xmlns:ds="http://schemas.openxmlformats.org/officeDocument/2006/customXml" ds:itemID="{AF8BCBB7-899D-4673-8499-2EE8891FF0EF}">
  <ds:schemaRefs/>
</ds:datastoreItem>
</file>

<file path=customXml/itemProps5.xml><?xml version="1.0" encoding="utf-8"?>
<ds:datastoreItem xmlns:ds="http://schemas.openxmlformats.org/officeDocument/2006/customXml" ds:itemID="{6EE38E52-C4FC-4E0C-99A2-8897359A130A}">
  <ds:schemaRefs/>
</ds:datastoreItem>
</file>

<file path=customXml/itemProps6.xml><?xml version="1.0" encoding="utf-8"?>
<ds:datastoreItem xmlns:ds="http://schemas.openxmlformats.org/officeDocument/2006/customXml" ds:itemID="{FDC6D9EF-CC92-484B-A51D-877705ECF663}">
  <ds:schemaRefs/>
</ds:datastoreItem>
</file>

<file path=customXml/itemProps7.xml><?xml version="1.0" encoding="utf-8"?>
<ds:datastoreItem xmlns:ds="http://schemas.openxmlformats.org/officeDocument/2006/customXml" ds:itemID="{CF2AD90B-C79D-4D58-A7CE-D41A22B9F345}">
  <ds:schemaRefs/>
</ds:datastoreItem>
</file>

<file path=docProps/app.xml><?xml version="1.0" encoding="utf-8"?>
<Properties xmlns="http://schemas.openxmlformats.org/officeDocument/2006/extended-properties" xmlns:vt="http://schemas.openxmlformats.org/officeDocument/2006/docPropsVTypes">
  <TotalTime>10588</TotalTime>
  <Words>1576</Words>
  <Application>Microsoft Office PowerPoint</Application>
  <PresentationFormat>Widescreen</PresentationFormat>
  <Paragraphs>404</Paragraphs>
  <Slides>22</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proxima-nova</vt:lpstr>
      <vt:lpstr>Roboto</vt:lpstr>
      <vt:lpstr>System Font Regular</vt:lpstr>
      <vt:lpstr>Tw Cen MT</vt:lpstr>
      <vt:lpstr>1_Office Theme</vt:lpstr>
      <vt:lpstr>Office Theme</vt:lpstr>
      <vt:lpstr>2_Office Theme</vt:lpstr>
      <vt:lpstr>Strategies for Proactive Revenue Cycle Management</vt:lpstr>
      <vt:lpstr>David  Brewer REVENUE CYCLE DIRECTOR, ALLSCRIPTS</vt:lpstr>
      <vt:lpstr>Which of the following best represents your role in your organization?</vt:lpstr>
      <vt:lpstr>Why use a scorecard?</vt:lpstr>
      <vt:lpstr>Overview of key performance indicators (KPIs)</vt:lpstr>
      <vt:lpstr>How do you report key performance indicators? </vt:lpstr>
      <vt:lpstr>The Revenue Cycle Scorecard</vt:lpstr>
      <vt:lpstr>Providers</vt:lpstr>
      <vt:lpstr>E &amp; M utilization</vt:lpstr>
      <vt:lpstr>Billing Staff</vt:lpstr>
      <vt:lpstr>Underpayment analysis</vt:lpstr>
      <vt:lpstr>Coders</vt:lpstr>
      <vt:lpstr>Denial summary</vt:lpstr>
      <vt:lpstr>The impact of denials</vt:lpstr>
      <vt:lpstr>Front Office Staff</vt:lpstr>
      <vt:lpstr>Do you have a proactive approach to managing patient responsibility?</vt:lpstr>
      <vt:lpstr>Self-pay collection and appointment eligibility</vt:lpstr>
      <vt:lpstr>Management</vt:lpstr>
      <vt:lpstr>The pulse of your practice at your fingertips </vt:lpstr>
      <vt:lpstr>Next steps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RPA in Revenue Cycle Processes</dc:title>
  <dc:creator>Lu, Sarah</dc:creator>
  <cp:lastModifiedBy>Berge, Alex</cp:lastModifiedBy>
  <cp:revision>132</cp:revision>
  <dcterms:created xsi:type="dcterms:W3CDTF">2021-04-19T18:26:21Z</dcterms:created>
  <dcterms:modified xsi:type="dcterms:W3CDTF">2021-08-03T20:17:22Z</dcterms:modified>
</cp:coreProperties>
</file>