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notesMasterIdLst>
    <p:notesMasterId r:id="rId24"/>
  </p:notesMasterIdLst>
  <p:handoutMasterIdLst>
    <p:handoutMasterId r:id="rId25"/>
  </p:handoutMasterIdLst>
  <p:sldIdLst>
    <p:sldId id="1601" r:id="rId2"/>
    <p:sldId id="1734" r:id="rId3"/>
    <p:sldId id="1760" r:id="rId4"/>
    <p:sldId id="1737" r:id="rId5"/>
    <p:sldId id="1739" r:id="rId6"/>
    <p:sldId id="1740" r:id="rId7"/>
    <p:sldId id="1779" r:id="rId8"/>
    <p:sldId id="1778" r:id="rId9"/>
    <p:sldId id="1741" r:id="rId10"/>
    <p:sldId id="1748" r:id="rId11"/>
    <p:sldId id="1761" r:id="rId12"/>
    <p:sldId id="1762" r:id="rId13"/>
    <p:sldId id="1763" r:id="rId14"/>
    <p:sldId id="1764" r:id="rId15"/>
    <p:sldId id="1765" r:id="rId16"/>
    <p:sldId id="1766" r:id="rId17"/>
    <p:sldId id="1742" r:id="rId18"/>
    <p:sldId id="1743" r:id="rId19"/>
    <p:sldId id="1744" r:id="rId20"/>
    <p:sldId id="1767" r:id="rId21"/>
    <p:sldId id="1768" r:id="rId22"/>
    <p:sldId id="177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aut, Michael" initials="BM" lastIdx="4" clrIdx="0">
    <p:extLst>
      <p:ext uri="{19B8F6BF-5375-455C-9EA6-DF929625EA0E}">
        <p15:presenceInfo xmlns:p15="http://schemas.microsoft.com/office/powerpoint/2012/main" userId="S::e40215@lahsic.com::3c40dcb3-283c-4c4a-821c-172e33b7f5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3399FF"/>
    <a:srgbClr val="24222E"/>
    <a:srgbClr val="003366"/>
    <a:srgbClr val="0F6798"/>
    <a:srgbClr val="339966"/>
    <a:srgbClr val="9EB5BC"/>
    <a:srgbClr val="00CC66"/>
    <a:srgbClr val="DDDDDD"/>
    <a:srgbClr val="015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6" autoAdjust="0"/>
    <p:restoredTop sz="91285" autoAdjust="0"/>
  </p:normalViewPr>
  <p:slideViewPr>
    <p:cSldViewPr>
      <p:cViewPr varScale="1">
        <p:scale>
          <a:sx n="100" d="100"/>
          <a:sy n="100" d="100"/>
        </p:scale>
        <p:origin x="236" y="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084"/>
    </p:cViewPr>
  </p:sorterViewPr>
  <p:notesViewPr>
    <p:cSldViewPr>
      <p:cViewPr varScale="1">
        <p:scale>
          <a:sx n="54" d="100"/>
          <a:sy n="54" d="100"/>
        </p:scale>
        <p:origin x="-285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3382"/>
          </a:xfrm>
          <a:prstGeom prst="rect">
            <a:avLst/>
          </a:prstGeom>
        </p:spPr>
        <p:txBody>
          <a:bodyPr vert="horz" lIns="87316" tIns="43658" rIns="87316" bIns="43658" rtlCol="0"/>
          <a:lstStyle>
            <a:lvl1pPr algn="l">
              <a:defRPr sz="1100">
                <a:latin typeface="Arial" charset="0"/>
              </a:defRPr>
            </a:lvl1pPr>
          </a:lstStyle>
          <a:p>
            <a:pPr>
              <a:defRPr/>
            </a:pPr>
            <a:endParaRPr lang="en-US" dirty="0"/>
          </a:p>
        </p:txBody>
      </p:sp>
      <p:sp>
        <p:nvSpPr>
          <p:cNvPr id="3" name="Date Placeholder 2"/>
          <p:cNvSpPr>
            <a:spLocks noGrp="1"/>
          </p:cNvSpPr>
          <p:nvPr>
            <p:ph type="dt" sz="quarter" idx="1"/>
          </p:nvPr>
        </p:nvSpPr>
        <p:spPr>
          <a:xfrm>
            <a:off x="3970339" y="0"/>
            <a:ext cx="3038475" cy="463382"/>
          </a:xfrm>
          <a:prstGeom prst="rect">
            <a:avLst/>
          </a:prstGeom>
        </p:spPr>
        <p:txBody>
          <a:bodyPr vert="horz" lIns="87316" tIns="43658" rIns="87316" bIns="43658" rtlCol="0"/>
          <a:lstStyle>
            <a:lvl1pPr algn="r">
              <a:defRPr sz="1100">
                <a:latin typeface="Arial" charset="0"/>
              </a:defRPr>
            </a:lvl1pPr>
          </a:lstStyle>
          <a:p>
            <a:pPr>
              <a:defRPr/>
            </a:pPr>
            <a:fld id="{4E0544B3-6B90-4846-87E8-7163EA32BBCA}" type="datetimeFigureOut">
              <a:rPr lang="en-US"/>
              <a:pPr>
                <a:defRPr/>
              </a:pPr>
              <a:t>7/27/2022</a:t>
            </a:fld>
            <a:endParaRPr lang="en-US" dirty="0"/>
          </a:p>
        </p:txBody>
      </p:sp>
      <p:sp>
        <p:nvSpPr>
          <p:cNvPr id="4" name="Footer Placeholder 3"/>
          <p:cNvSpPr>
            <a:spLocks noGrp="1"/>
          </p:cNvSpPr>
          <p:nvPr>
            <p:ph type="ftr" sz="quarter" idx="2"/>
          </p:nvPr>
        </p:nvSpPr>
        <p:spPr>
          <a:xfrm>
            <a:off x="1" y="8831421"/>
            <a:ext cx="3038475" cy="463382"/>
          </a:xfrm>
          <a:prstGeom prst="rect">
            <a:avLst/>
          </a:prstGeom>
        </p:spPr>
        <p:txBody>
          <a:bodyPr vert="horz" lIns="87316" tIns="43658" rIns="87316" bIns="43658" rtlCol="0" anchor="b"/>
          <a:lstStyle>
            <a:lvl1pPr algn="l">
              <a:defRPr sz="11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339" y="8831421"/>
            <a:ext cx="3038475" cy="463382"/>
          </a:xfrm>
          <a:prstGeom prst="rect">
            <a:avLst/>
          </a:prstGeom>
        </p:spPr>
        <p:txBody>
          <a:bodyPr vert="horz" lIns="87316" tIns="43658" rIns="87316" bIns="43658" rtlCol="0" anchor="b"/>
          <a:lstStyle>
            <a:lvl1pPr algn="r">
              <a:defRPr sz="1100">
                <a:latin typeface="Arial" charset="0"/>
              </a:defRPr>
            </a:lvl1pPr>
          </a:lstStyle>
          <a:p>
            <a:pPr>
              <a:defRPr/>
            </a:pPr>
            <a:fld id="{8F6C917A-6C10-4E60-AA20-04232B897641}" type="slidenum">
              <a:rPr lang="en-US"/>
              <a:pPr>
                <a:defRPr/>
              </a:pPr>
              <a:t>‹#›</a:t>
            </a:fld>
            <a:endParaRPr lang="en-US" dirty="0"/>
          </a:p>
        </p:txBody>
      </p:sp>
    </p:spTree>
    <p:extLst>
      <p:ext uri="{BB962C8B-B14F-4D97-AF65-F5344CB8AC3E}">
        <p14:creationId xmlns:p14="http://schemas.microsoft.com/office/powerpoint/2010/main" val="13525019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8475" cy="463382"/>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defTabSz="923186">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70339" y="0"/>
            <a:ext cx="3038475" cy="463382"/>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186">
              <a:defRPr sz="1200">
                <a:latin typeface="Arial" charset="0"/>
              </a:defRPr>
            </a:lvl1pPr>
          </a:lstStyle>
          <a:p>
            <a:pPr>
              <a:defRPr/>
            </a:pPr>
            <a:endParaRPr lang="en-US" dirty="0"/>
          </a:p>
        </p:txBody>
      </p:sp>
      <p:sp>
        <p:nvSpPr>
          <p:cNvPr id="143364" name="Rectangle 4"/>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16509"/>
            <a:ext cx="5607050" cy="4181623"/>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31421"/>
            <a:ext cx="3038475" cy="463382"/>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defTabSz="923186">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0339" y="8831421"/>
            <a:ext cx="3038475" cy="463382"/>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186">
              <a:defRPr sz="1200">
                <a:latin typeface="Arial" charset="0"/>
              </a:defRPr>
            </a:lvl1pPr>
          </a:lstStyle>
          <a:p>
            <a:pPr>
              <a:defRPr/>
            </a:pPr>
            <a:fld id="{B91AFA8B-50F1-4500-B390-B0548BE87160}" type="slidenum">
              <a:rPr lang="en-US"/>
              <a:pPr>
                <a:defRPr/>
              </a:pPr>
              <a:t>‹#›</a:t>
            </a:fld>
            <a:endParaRPr lang="en-US" dirty="0"/>
          </a:p>
        </p:txBody>
      </p:sp>
    </p:spTree>
    <p:extLst>
      <p:ext uri="{BB962C8B-B14F-4D97-AF65-F5344CB8AC3E}">
        <p14:creationId xmlns:p14="http://schemas.microsoft.com/office/powerpoint/2010/main" val="177066313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5812BA-5F12-5642-9437-95858E61F3F8}"/>
              </a:ext>
            </a:extLst>
          </p:cNvPr>
          <p:cNvSpPr/>
          <p:nvPr/>
        </p:nvSpPr>
        <p:spPr>
          <a:xfrm>
            <a:off x="0" y="1"/>
            <a:ext cx="9144000" cy="6857999"/>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5EE954-B6C2-CC42-B6BD-4349A9BB4647}"/>
              </a:ext>
            </a:extLst>
          </p:cNvPr>
          <p:cNvSpPr>
            <a:spLocks noGrp="1"/>
          </p:cNvSpPr>
          <p:nvPr>
            <p:ph type="ctrTitle"/>
          </p:nvPr>
        </p:nvSpPr>
        <p:spPr>
          <a:xfrm>
            <a:off x="446808" y="3102743"/>
            <a:ext cx="8250382" cy="982373"/>
          </a:xfrm>
        </p:spPr>
        <p:txBody>
          <a:bodyPr anchor="t" anchorCtr="0">
            <a:normAutofit/>
          </a:bodyPr>
          <a:lstStyle>
            <a:lvl1pPr algn="ctr">
              <a:defRPr sz="45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A052C7-3115-5C46-8D47-CD3FBC3B85E6}"/>
              </a:ext>
            </a:extLst>
          </p:cNvPr>
          <p:cNvSpPr>
            <a:spLocks noGrp="1"/>
          </p:cNvSpPr>
          <p:nvPr>
            <p:ph type="subTitle" idx="1"/>
          </p:nvPr>
        </p:nvSpPr>
        <p:spPr>
          <a:xfrm>
            <a:off x="456317" y="4303337"/>
            <a:ext cx="8250382" cy="491660"/>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5C397AD-1104-F542-8964-A0027B9F34CA}"/>
              </a:ext>
            </a:extLst>
          </p:cNvPr>
          <p:cNvSpPr>
            <a:spLocks noGrp="1"/>
          </p:cNvSpPr>
          <p:nvPr>
            <p:ph type="dt" sz="half" idx="10"/>
          </p:nvPr>
        </p:nvSpPr>
        <p:spPr>
          <a:xfrm>
            <a:off x="0" y="6451496"/>
            <a:ext cx="2057400" cy="365125"/>
          </a:xfrm>
        </p:spPr>
        <p:txBody>
          <a:bodyPr/>
          <a:lstStyle>
            <a:lvl1pPr>
              <a:defRPr>
                <a:solidFill>
                  <a:schemeClr val="bg1"/>
                </a:solidFill>
              </a:defRPr>
            </a:lvl1pPr>
          </a:lstStyle>
          <a:p>
            <a:fld id="{FDB1F94F-8875-8E4F-9C02-15439AA882E1}" type="datetimeFigureOut">
              <a:rPr lang="en-US" smtClean="0"/>
              <a:pPr/>
              <a:t>7/27/2022</a:t>
            </a:fld>
            <a:endParaRPr lang="en-US"/>
          </a:p>
        </p:txBody>
      </p:sp>
      <p:sp>
        <p:nvSpPr>
          <p:cNvPr id="5" name="Footer Placeholder 4">
            <a:extLst>
              <a:ext uri="{FF2B5EF4-FFF2-40B4-BE49-F238E27FC236}">
                <a16:creationId xmlns:a16="http://schemas.microsoft.com/office/drawing/2014/main" id="{6EDD82C5-00C3-734C-8DCD-E9F91635FE13}"/>
              </a:ext>
            </a:extLst>
          </p:cNvPr>
          <p:cNvSpPr>
            <a:spLocks noGrp="1"/>
          </p:cNvSpPr>
          <p:nvPr>
            <p:ph type="ftr" sz="quarter" idx="11"/>
          </p:nvPr>
        </p:nvSpPr>
        <p:spPr>
          <a:xfrm>
            <a:off x="3028950" y="6451496"/>
            <a:ext cx="3086100"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F204D16A-4AF4-B944-9F08-A242775F26B2}"/>
              </a:ext>
            </a:extLst>
          </p:cNvPr>
          <p:cNvSpPr>
            <a:spLocks noGrp="1"/>
          </p:cNvSpPr>
          <p:nvPr>
            <p:ph type="sldNum" sz="quarter" idx="12"/>
          </p:nvPr>
        </p:nvSpPr>
        <p:spPr>
          <a:xfrm>
            <a:off x="7086600" y="6451496"/>
            <a:ext cx="2057400" cy="365125"/>
          </a:xfrm>
        </p:spPr>
        <p:txBody>
          <a:bodyPr/>
          <a:lstStyle>
            <a:lvl1pPr>
              <a:defRPr>
                <a:solidFill>
                  <a:schemeClr val="bg1"/>
                </a:solidFill>
              </a:defRPr>
            </a:lvl1pPr>
          </a:lstStyle>
          <a:p>
            <a:fld id="{6E0164D9-D6C1-A640-8D22-9F2FAF55BC19}" type="slidenum">
              <a:rPr lang="en-US" smtClean="0"/>
              <a:pPr/>
              <a:t>‹#›</a:t>
            </a:fld>
            <a:endParaRPr lang="en-US"/>
          </a:p>
        </p:txBody>
      </p:sp>
      <p:pic>
        <p:nvPicPr>
          <p:cNvPr id="11" name="Picture 10">
            <a:extLst>
              <a:ext uri="{FF2B5EF4-FFF2-40B4-BE49-F238E27FC236}">
                <a16:creationId xmlns:a16="http://schemas.microsoft.com/office/drawing/2014/main" id="{0BF01095-E54D-1646-8E42-77EFBA1D13C8}"/>
              </a:ext>
            </a:extLst>
          </p:cNvPr>
          <p:cNvPicPr>
            <a:picLocks noChangeAspect="1"/>
          </p:cNvPicPr>
          <p:nvPr/>
        </p:nvPicPr>
        <p:blipFill rotWithShape="1">
          <a:blip r:embed="rId2"/>
          <a:srcRect l="26216" t="45402" r="25834" b="45059"/>
          <a:stretch/>
        </p:blipFill>
        <p:spPr>
          <a:xfrm>
            <a:off x="3122406" y="1656318"/>
            <a:ext cx="3148054" cy="982372"/>
          </a:xfrm>
          <a:prstGeom prst="rect">
            <a:avLst/>
          </a:prstGeom>
        </p:spPr>
      </p:pic>
    </p:spTree>
    <p:extLst>
      <p:ext uri="{BB962C8B-B14F-4D97-AF65-F5344CB8AC3E}">
        <p14:creationId xmlns:p14="http://schemas.microsoft.com/office/powerpoint/2010/main" val="174939375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03BF-9B59-384C-895C-090F3DC07D58}"/>
              </a:ext>
            </a:extLst>
          </p:cNvPr>
          <p:cNvSpPr>
            <a:spLocks noGrp="1"/>
          </p:cNvSpPr>
          <p:nvPr>
            <p:ph type="title"/>
          </p:nvPr>
        </p:nvSpPr>
        <p:spPr>
          <a:xfrm>
            <a:off x="618259" y="346365"/>
            <a:ext cx="2348346" cy="6144262"/>
          </a:xfrm>
        </p:spPr>
        <p:txBody>
          <a:bodyPr>
            <a:normAutofit/>
          </a:bodyPr>
          <a:lstStyle>
            <a:lvl1pPr>
              <a:defRPr sz="2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AA53D51-45D1-6748-9FDD-A5C377A22EF0}"/>
              </a:ext>
            </a:extLst>
          </p:cNvPr>
          <p:cNvSpPr>
            <a:spLocks noGrp="1"/>
          </p:cNvSpPr>
          <p:nvPr>
            <p:ph type="dt" sz="half" idx="10"/>
          </p:nvPr>
        </p:nvSpPr>
        <p:spPr/>
        <p:txBody>
          <a:bodyPr/>
          <a:lstStyle/>
          <a:p>
            <a:fld id="{FDB1F94F-8875-8E4F-9C02-15439AA882E1}" type="datetimeFigureOut">
              <a:rPr lang="en-US" smtClean="0"/>
              <a:pPr/>
              <a:t>7/27/2022</a:t>
            </a:fld>
            <a:endParaRPr lang="en-US"/>
          </a:p>
        </p:txBody>
      </p:sp>
      <p:sp>
        <p:nvSpPr>
          <p:cNvPr id="4" name="Footer Placeholder 3">
            <a:extLst>
              <a:ext uri="{FF2B5EF4-FFF2-40B4-BE49-F238E27FC236}">
                <a16:creationId xmlns:a16="http://schemas.microsoft.com/office/drawing/2014/main" id="{316FC2C6-BBC7-DC4B-AFE1-7D8EE15B83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915597-5FA5-0348-814D-9C878848B5E4}"/>
              </a:ext>
            </a:extLst>
          </p:cNvPr>
          <p:cNvSpPr>
            <a:spLocks noGrp="1"/>
          </p:cNvSpPr>
          <p:nvPr>
            <p:ph type="sldNum" sz="quarter" idx="12"/>
          </p:nvPr>
        </p:nvSpPr>
        <p:spPr/>
        <p:txBody>
          <a:bodyPr/>
          <a:lstStyle/>
          <a:p>
            <a:fld id="{6E0164D9-D6C1-A640-8D22-9F2FAF55BC19}" type="slidenum">
              <a:rPr lang="en-US" smtClean="0"/>
              <a:pPr/>
              <a:t>‹#›</a:t>
            </a:fld>
            <a:endParaRPr lang="en-US"/>
          </a:p>
        </p:txBody>
      </p:sp>
      <p:sp>
        <p:nvSpPr>
          <p:cNvPr id="6" name="Text Placeholder 2">
            <a:extLst>
              <a:ext uri="{FF2B5EF4-FFF2-40B4-BE49-F238E27FC236}">
                <a16:creationId xmlns:a16="http://schemas.microsoft.com/office/drawing/2014/main" id="{E7FB699C-12E4-1140-95A7-36CB2CED0CD7}"/>
              </a:ext>
            </a:extLst>
          </p:cNvPr>
          <p:cNvSpPr>
            <a:spLocks noGrp="1"/>
          </p:cNvSpPr>
          <p:nvPr>
            <p:ph idx="1"/>
          </p:nvPr>
        </p:nvSpPr>
        <p:spPr>
          <a:xfrm>
            <a:off x="3584864" y="346365"/>
            <a:ext cx="5018810" cy="6144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71439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BFBD4A5-D94C-48ED-935B-C5109A57D59E}" type="slidenum">
              <a:rPr lang="en-US"/>
              <a:pPr>
                <a:defRPr/>
              </a:pPr>
              <a:t>‹#›</a:t>
            </a:fld>
            <a:endParaRPr lang="en-US"/>
          </a:p>
        </p:txBody>
      </p:sp>
    </p:spTree>
    <p:extLst>
      <p:ext uri="{BB962C8B-B14F-4D97-AF65-F5344CB8AC3E}">
        <p14:creationId xmlns:p14="http://schemas.microsoft.com/office/powerpoint/2010/main" val="41745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_Title">
    <p:spTree>
      <p:nvGrpSpPr>
        <p:cNvPr id="1" name=""/>
        <p:cNvGrpSpPr/>
        <p:nvPr/>
      </p:nvGrpSpPr>
      <p:grpSpPr>
        <a:xfrm>
          <a:off x="0" y="0"/>
          <a:ext cx="0" cy="0"/>
          <a:chOff x="0" y="0"/>
          <a:chExt cx="0" cy="0"/>
        </a:xfrm>
      </p:grpSpPr>
      <p:sp>
        <p:nvSpPr>
          <p:cNvPr id="10" name="Title 6"/>
          <p:cNvSpPr>
            <a:spLocks noGrp="1"/>
          </p:cNvSpPr>
          <p:nvPr>
            <p:ph type="title"/>
          </p:nvPr>
        </p:nvSpPr>
        <p:spPr>
          <a:xfrm>
            <a:off x="457200" y="1094503"/>
            <a:ext cx="8229600" cy="689848"/>
          </a:xfrm>
          <a:prstGeom prst="rect">
            <a:avLst/>
          </a:prstGeom>
        </p:spPr>
        <p:txBody>
          <a:bodyPr lIns="0" tIns="0"/>
          <a:lstStyle>
            <a:lvl1pPr>
              <a:lnSpc>
                <a:spcPct val="100000"/>
              </a:lnSpc>
              <a:defRPr sz="2000" b="0">
                <a:latin typeface="Arial Black" pitchFamily="34" charset="0"/>
              </a:defRPr>
            </a:lvl1pPr>
          </a:lstStyle>
          <a:p>
            <a:r>
              <a:rPr lang="en-US" dirty="0"/>
              <a:t>Click to edit Master title style</a:t>
            </a:r>
          </a:p>
        </p:txBody>
      </p:sp>
    </p:spTree>
    <p:extLst>
      <p:ext uri="{BB962C8B-B14F-4D97-AF65-F5344CB8AC3E}">
        <p14:creationId xmlns:p14="http://schemas.microsoft.com/office/powerpoint/2010/main" val="3001268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bcbsla-ppt-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p:nvPr>
        </p:nvSpPr>
        <p:spPr>
          <a:xfrm>
            <a:off x="457200" y="533400"/>
            <a:ext cx="6553200" cy="990600"/>
          </a:xfrm>
        </p:spPr>
        <p:txBody>
          <a:bodyPr/>
          <a:lstStyle/>
          <a:p>
            <a:r>
              <a:rPr lang="en-US" dirty="0"/>
              <a:t>Click to edit Master title style</a:t>
            </a:r>
          </a:p>
        </p:txBody>
      </p:sp>
      <p:sp>
        <p:nvSpPr>
          <p:cNvPr id="4" name="Content Placeholder 2"/>
          <p:cNvSpPr>
            <a:spLocks noGrp="1"/>
          </p:cNvSpPr>
          <p:nvPr>
            <p:ph idx="1"/>
          </p:nvPr>
        </p:nvSpPr>
        <p:spPr>
          <a:xfrm>
            <a:off x="457200" y="1752600"/>
            <a:ext cx="8458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325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bcbsla-ppt-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7317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bcbsla-ppt-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533400"/>
            <a:ext cx="6553200" cy="990600"/>
          </a:xfrm>
        </p:spPr>
        <p:txBody>
          <a:bodyPr/>
          <a:lstStyle/>
          <a:p>
            <a:r>
              <a:rPr lang="en-US" dirty="0"/>
              <a:t>Click to edit Master title style</a:t>
            </a:r>
          </a:p>
        </p:txBody>
      </p:sp>
    </p:spTree>
    <p:extLst>
      <p:ext uri="{BB962C8B-B14F-4D97-AF65-F5344CB8AC3E}">
        <p14:creationId xmlns:p14="http://schemas.microsoft.com/office/powerpoint/2010/main" val="465054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bcbsla-ppt-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1792288" y="5026025"/>
            <a:ext cx="5486400" cy="566738"/>
          </a:xfrm>
        </p:spPr>
        <p:txBody>
          <a:bodyPr anchor="b"/>
          <a:lstStyle>
            <a:lvl1pPr algn="l">
              <a:defRPr sz="2000" b="1"/>
            </a:lvl1pPr>
          </a:lstStyle>
          <a:p>
            <a:r>
              <a:rPr lang="en-US"/>
              <a:t>Click to edit Master title style</a:t>
            </a:r>
          </a:p>
        </p:txBody>
      </p:sp>
      <p:sp>
        <p:nvSpPr>
          <p:cNvPr id="5"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6" name="Text Placeholder 3"/>
          <p:cNvSpPr>
            <a:spLocks noGrp="1"/>
          </p:cNvSpPr>
          <p:nvPr>
            <p:ph type="body" sz="half" idx="2"/>
          </p:nvPr>
        </p:nvSpPr>
        <p:spPr>
          <a:xfrm>
            <a:off x="1792288" y="5592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23573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bcbsla-ppt-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722313" y="4406900"/>
            <a:ext cx="7772400" cy="1362075"/>
          </a:xfrm>
        </p:spPr>
        <p:txBody>
          <a:bodyPr anchor="t"/>
          <a:lstStyle>
            <a:lvl1pPr algn="l">
              <a:defRPr sz="4000" b="1" cap="none"/>
            </a:lvl1pPr>
          </a:lstStyle>
          <a:p>
            <a:r>
              <a:rPr lang="en-US" dirty="0"/>
              <a:t>Click to edit Master title style</a:t>
            </a:r>
          </a:p>
        </p:txBody>
      </p:sp>
      <p:sp>
        <p:nvSpPr>
          <p:cNvPr id="7"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37935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bcbsla-ppt-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533400"/>
            <a:ext cx="6553200" cy="990600"/>
          </a:xfrm>
        </p:spPr>
        <p:txBody>
          <a:bodyPr/>
          <a:lstStyle/>
          <a:p>
            <a:r>
              <a:rPr lang="en-US"/>
              <a:t>Click to edit Master title style</a:t>
            </a:r>
          </a:p>
        </p:txBody>
      </p:sp>
      <p:sp>
        <p:nvSpPr>
          <p:cNvPr id="5" name="Content Placeholder 2"/>
          <p:cNvSpPr>
            <a:spLocks noGrp="1"/>
          </p:cNvSpPr>
          <p:nvPr>
            <p:ph sz="half" idx="1"/>
          </p:nvPr>
        </p:nvSpPr>
        <p:spPr>
          <a:xfrm>
            <a:off x="457200" y="1524000"/>
            <a:ext cx="4152900" cy="47798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p:nvPr>
        </p:nvSpPr>
        <p:spPr>
          <a:xfrm>
            <a:off x="4762500" y="1524000"/>
            <a:ext cx="4152900" cy="47798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195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Clip 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524000"/>
            <a:ext cx="41529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62500" y="1524000"/>
            <a:ext cx="4152900" cy="4953000"/>
          </a:xfrm>
        </p:spPr>
        <p:txBody>
          <a:bodyPr/>
          <a:lstStyle/>
          <a:p>
            <a:pPr lvl="0"/>
            <a:endParaRPr lang="en-US" noProof="0" dirty="0"/>
          </a:p>
        </p:txBody>
      </p:sp>
      <p:sp>
        <p:nvSpPr>
          <p:cNvPr id="5" name="Title 1"/>
          <p:cNvSpPr>
            <a:spLocks noGrp="1"/>
          </p:cNvSpPr>
          <p:nvPr>
            <p:ph type="title"/>
          </p:nvPr>
        </p:nvSpPr>
        <p:spPr>
          <a:xfrm>
            <a:off x="457200" y="533400"/>
            <a:ext cx="6553200" cy="990600"/>
          </a:xfrm>
        </p:spPr>
        <p:txBody>
          <a:bodyPr/>
          <a:lstStyle/>
          <a:p>
            <a:r>
              <a:rPr lang="en-US"/>
              <a:t>Click to edit Master title style</a:t>
            </a:r>
          </a:p>
        </p:txBody>
      </p:sp>
    </p:spTree>
    <p:extLst>
      <p:ext uri="{BB962C8B-B14F-4D97-AF65-F5344CB8AC3E}">
        <p14:creationId xmlns:p14="http://schemas.microsoft.com/office/powerpoint/2010/main" val="159087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E4DC96-35B7-4048-BA9F-DA1D08F28C37}"/>
              </a:ext>
            </a:extLst>
          </p:cNvPr>
          <p:cNvSpPr/>
          <p:nvPr/>
        </p:nvSpPr>
        <p:spPr>
          <a:xfrm>
            <a:off x="0" y="1"/>
            <a:ext cx="9144000" cy="5257799"/>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EE954-B6C2-CC42-B6BD-4349A9BB4647}"/>
              </a:ext>
            </a:extLst>
          </p:cNvPr>
          <p:cNvSpPr>
            <a:spLocks noGrp="1"/>
          </p:cNvSpPr>
          <p:nvPr>
            <p:ph type="ctrTitle"/>
          </p:nvPr>
        </p:nvSpPr>
        <p:spPr>
          <a:xfrm>
            <a:off x="628650" y="1193696"/>
            <a:ext cx="6858000" cy="2201668"/>
          </a:xfrm>
        </p:spPr>
        <p:txBody>
          <a:bodyPr anchor="b">
            <a:normAutofit/>
          </a:bodyPr>
          <a:lstStyle>
            <a:lvl1pPr algn="l">
              <a:defRPr sz="54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A052C7-3115-5C46-8D47-CD3FBC3B85E6}"/>
              </a:ext>
            </a:extLst>
          </p:cNvPr>
          <p:cNvSpPr>
            <a:spLocks noGrp="1"/>
          </p:cNvSpPr>
          <p:nvPr>
            <p:ph type="subTitle" idx="1"/>
          </p:nvPr>
        </p:nvSpPr>
        <p:spPr>
          <a:xfrm>
            <a:off x="628650" y="3985447"/>
            <a:ext cx="6858000" cy="49166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5C397AD-1104-F542-8964-A0027B9F34CA}"/>
              </a:ext>
            </a:extLst>
          </p:cNvPr>
          <p:cNvSpPr>
            <a:spLocks noGrp="1"/>
          </p:cNvSpPr>
          <p:nvPr>
            <p:ph type="dt" sz="half" idx="10"/>
          </p:nvPr>
        </p:nvSpPr>
        <p:spPr>
          <a:xfrm>
            <a:off x="0" y="6451496"/>
            <a:ext cx="2057400" cy="365125"/>
          </a:xfrm>
        </p:spPr>
        <p:txBody>
          <a:bodyPr/>
          <a:lstStyle/>
          <a:p>
            <a:fld id="{FDB1F94F-8875-8E4F-9C02-15439AA882E1}" type="datetimeFigureOut">
              <a:rPr lang="en-US" smtClean="0"/>
              <a:t>7/27/2022</a:t>
            </a:fld>
            <a:endParaRPr lang="en-US"/>
          </a:p>
        </p:txBody>
      </p:sp>
      <p:sp>
        <p:nvSpPr>
          <p:cNvPr id="5" name="Footer Placeholder 4">
            <a:extLst>
              <a:ext uri="{FF2B5EF4-FFF2-40B4-BE49-F238E27FC236}">
                <a16:creationId xmlns:a16="http://schemas.microsoft.com/office/drawing/2014/main" id="{6EDD82C5-00C3-734C-8DCD-E9F91635FE13}"/>
              </a:ext>
            </a:extLst>
          </p:cNvPr>
          <p:cNvSpPr>
            <a:spLocks noGrp="1"/>
          </p:cNvSpPr>
          <p:nvPr>
            <p:ph type="ftr" sz="quarter" idx="11"/>
          </p:nvPr>
        </p:nvSpPr>
        <p:spPr>
          <a:xfrm>
            <a:off x="3028950" y="6451496"/>
            <a:ext cx="3086100" cy="365125"/>
          </a:xfrm>
        </p:spPr>
        <p:txBody>
          <a:bodyPr/>
          <a:lstStyle/>
          <a:p>
            <a:endParaRPr lang="en-US"/>
          </a:p>
        </p:txBody>
      </p:sp>
      <p:sp>
        <p:nvSpPr>
          <p:cNvPr id="6" name="Slide Number Placeholder 5">
            <a:extLst>
              <a:ext uri="{FF2B5EF4-FFF2-40B4-BE49-F238E27FC236}">
                <a16:creationId xmlns:a16="http://schemas.microsoft.com/office/drawing/2014/main" id="{F204D16A-4AF4-B944-9F08-A242775F26B2}"/>
              </a:ext>
            </a:extLst>
          </p:cNvPr>
          <p:cNvSpPr>
            <a:spLocks noGrp="1"/>
          </p:cNvSpPr>
          <p:nvPr>
            <p:ph type="sldNum" sz="quarter" idx="12"/>
          </p:nvPr>
        </p:nvSpPr>
        <p:spPr>
          <a:xfrm>
            <a:off x="7086600" y="6451496"/>
            <a:ext cx="2057400" cy="365125"/>
          </a:xfrm>
        </p:spPr>
        <p:txBody>
          <a:bodyPr/>
          <a:lstStyle/>
          <a:p>
            <a:fld id="{6E0164D9-D6C1-A640-8D22-9F2FAF55BC19}" type="slidenum">
              <a:rPr lang="en-US" smtClean="0"/>
              <a:t>‹#›</a:t>
            </a:fld>
            <a:endParaRPr lang="en-US"/>
          </a:p>
        </p:txBody>
      </p:sp>
      <p:pic>
        <p:nvPicPr>
          <p:cNvPr id="9" name="Picture 8">
            <a:extLst>
              <a:ext uri="{FF2B5EF4-FFF2-40B4-BE49-F238E27FC236}">
                <a16:creationId xmlns:a16="http://schemas.microsoft.com/office/drawing/2014/main" id="{8AE2BB00-9535-DE49-ACF7-5F476976C09A}"/>
              </a:ext>
            </a:extLst>
          </p:cNvPr>
          <p:cNvPicPr>
            <a:picLocks noChangeAspect="1"/>
          </p:cNvPicPr>
          <p:nvPr/>
        </p:nvPicPr>
        <p:blipFill rotWithShape="1">
          <a:blip r:embed="rId2"/>
          <a:srcRect l="26215" t="45402" r="55931" b="45059"/>
          <a:stretch/>
        </p:blipFill>
        <p:spPr>
          <a:xfrm>
            <a:off x="8221533" y="5741491"/>
            <a:ext cx="847165" cy="710005"/>
          </a:xfrm>
          <a:prstGeom prst="rect">
            <a:avLst/>
          </a:prstGeom>
        </p:spPr>
      </p:pic>
      <p:pic>
        <p:nvPicPr>
          <p:cNvPr id="10" name="Picture 9" descr="bcbsla-ppt-title.jpg">
            <a:extLst>
              <a:ext uri="{FF2B5EF4-FFF2-40B4-BE49-F238E27FC236}">
                <a16:creationId xmlns:a16="http://schemas.microsoft.com/office/drawing/2014/main" id="{A43EB29D-03EB-40DA-880B-4D99865446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Box 6">
            <a:extLst>
              <a:ext uri="{FF2B5EF4-FFF2-40B4-BE49-F238E27FC236}">
                <a16:creationId xmlns:a16="http://schemas.microsoft.com/office/drawing/2014/main" id="{45445A3C-2191-4ACE-8870-47B0E46C511A}"/>
              </a:ext>
            </a:extLst>
          </p:cNvPr>
          <p:cNvSpPr txBox="1">
            <a:spLocks noChangeArrowheads="1"/>
          </p:cNvSpPr>
          <p:nvPr userDrawn="1"/>
        </p:nvSpPr>
        <p:spPr bwMode="auto">
          <a:xfrm>
            <a:off x="8026400" y="6664325"/>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fld id="{23F7320A-2A3B-4E95-BFF3-12F644EF74BA}" type="slidenum">
              <a:rPr lang="en-US" sz="1000" smtClean="0"/>
              <a:pPr algn="r" eaLnBrk="1" hangingPunct="1">
                <a:spcBef>
                  <a:spcPct val="50000"/>
                </a:spcBef>
                <a:defRPr/>
              </a:pPr>
              <a:t>‹#›</a:t>
            </a:fld>
            <a:endParaRPr lang="en-US" sz="1000" dirty="0"/>
          </a:p>
        </p:txBody>
      </p:sp>
    </p:spTree>
    <p:extLst>
      <p:ext uri="{BB962C8B-B14F-4D97-AF65-F5344CB8AC3E}">
        <p14:creationId xmlns:p14="http://schemas.microsoft.com/office/powerpoint/2010/main" val="120619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7" name="Picture 6" descr="bcbsla-ppt-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2"/>
          <p:cNvSpPr>
            <a:spLocks noGrp="1"/>
          </p:cNvSpPr>
          <p:nvPr>
            <p:ph type="body" sz="half" idx="1"/>
          </p:nvPr>
        </p:nvSpPr>
        <p:spPr>
          <a:xfrm>
            <a:off x="457200" y="1524000"/>
            <a:ext cx="41529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lipArt Placeholder 3"/>
          <p:cNvSpPr>
            <a:spLocks noGrp="1"/>
          </p:cNvSpPr>
          <p:nvPr>
            <p:ph type="clipArt" sz="half" idx="2"/>
          </p:nvPr>
        </p:nvSpPr>
        <p:spPr>
          <a:xfrm>
            <a:off x="4762500" y="1524000"/>
            <a:ext cx="4152900" cy="4953000"/>
          </a:xfrm>
        </p:spPr>
        <p:txBody>
          <a:bodyPr/>
          <a:lstStyle/>
          <a:p>
            <a:pPr lvl="0"/>
            <a:endParaRPr lang="en-US" noProof="0" dirty="0"/>
          </a:p>
        </p:txBody>
      </p:sp>
      <p:sp>
        <p:nvSpPr>
          <p:cNvPr id="6" name="Title 1"/>
          <p:cNvSpPr>
            <a:spLocks noGrp="1"/>
          </p:cNvSpPr>
          <p:nvPr>
            <p:ph type="title"/>
          </p:nvPr>
        </p:nvSpPr>
        <p:spPr>
          <a:xfrm>
            <a:off x="457200" y="533400"/>
            <a:ext cx="6553200" cy="990600"/>
          </a:xfrm>
        </p:spPr>
        <p:txBody>
          <a:bodyPr/>
          <a:lstStyle/>
          <a:p>
            <a:r>
              <a:rPr lang="en-US"/>
              <a:t>Click to edit Master title style</a:t>
            </a:r>
          </a:p>
        </p:txBody>
      </p:sp>
    </p:spTree>
    <p:extLst>
      <p:ext uri="{BB962C8B-B14F-4D97-AF65-F5344CB8AC3E}">
        <p14:creationId xmlns:p14="http://schemas.microsoft.com/office/powerpoint/2010/main" val="140927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2"/>
          <p:cNvSpPr>
            <a:spLocks noGrp="1" noChangeAspect="1"/>
          </p:cNvSpPr>
          <p:nvPr>
            <p:ph type="pic" idx="13" hasCustomPrompt="1"/>
          </p:nvPr>
        </p:nvSpPr>
        <p:spPr>
          <a:xfrm>
            <a:off x="4749822" y="1524000"/>
            <a:ext cx="3936977" cy="4881564"/>
          </a:xfrm>
        </p:spPr>
        <p:txBody>
          <a:bodyPr>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Content Placeholder 2"/>
          <p:cNvSpPr>
            <a:spLocks noGrp="1"/>
          </p:cNvSpPr>
          <p:nvPr>
            <p:ph sz="half" idx="1"/>
          </p:nvPr>
        </p:nvSpPr>
        <p:spPr>
          <a:xfrm>
            <a:off x="457200" y="1524000"/>
            <a:ext cx="4038600" cy="4881564"/>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33400"/>
            <a:ext cx="6553200" cy="990600"/>
          </a:xfrm>
        </p:spPr>
        <p:txBody>
          <a:bodyPr/>
          <a:lstStyle/>
          <a:p>
            <a:r>
              <a:rPr lang="en-US"/>
              <a:t>Click to edit Master title style</a:t>
            </a:r>
          </a:p>
        </p:txBody>
      </p:sp>
    </p:spTree>
    <p:extLst>
      <p:ext uri="{BB962C8B-B14F-4D97-AF65-F5344CB8AC3E}">
        <p14:creationId xmlns:p14="http://schemas.microsoft.com/office/powerpoint/2010/main" val="685001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6" name="Picture 5" descr="bcbsla-ppt-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noChangeAspect="1"/>
          </p:cNvSpPr>
          <p:nvPr>
            <p:ph type="pic" idx="13" hasCustomPrompt="1"/>
          </p:nvPr>
        </p:nvSpPr>
        <p:spPr>
          <a:xfrm>
            <a:off x="4749822" y="1524000"/>
            <a:ext cx="3936977" cy="4881564"/>
          </a:xfrm>
        </p:spPr>
        <p:txBody>
          <a:bodyPr>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Content Placeholder 2"/>
          <p:cNvSpPr>
            <a:spLocks noGrp="1"/>
          </p:cNvSpPr>
          <p:nvPr>
            <p:ph sz="half" idx="1"/>
          </p:nvPr>
        </p:nvSpPr>
        <p:spPr>
          <a:xfrm>
            <a:off x="457200" y="1524000"/>
            <a:ext cx="4038600" cy="4881564"/>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33400"/>
            <a:ext cx="6553200" cy="990600"/>
          </a:xfrm>
        </p:spPr>
        <p:txBody>
          <a:bodyPr/>
          <a:lstStyle/>
          <a:p>
            <a:r>
              <a:rPr lang="en-US"/>
              <a:t>Click to edit Master title style</a:t>
            </a:r>
          </a:p>
        </p:txBody>
      </p:sp>
    </p:spTree>
    <p:extLst>
      <p:ext uri="{BB962C8B-B14F-4D97-AF65-F5344CB8AC3E}">
        <p14:creationId xmlns:p14="http://schemas.microsoft.com/office/powerpoint/2010/main" val="120656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4040188" cy="8032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272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24000"/>
            <a:ext cx="4041775" cy="8032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2727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 y="533400"/>
            <a:ext cx="6553200" cy="990600"/>
          </a:xfrm>
        </p:spPr>
        <p:txBody>
          <a:bodyPr/>
          <a:lstStyle/>
          <a:p>
            <a:r>
              <a:rPr lang="en-US" dirty="0"/>
              <a:t>Click to edit Master title style</a:t>
            </a:r>
          </a:p>
        </p:txBody>
      </p:sp>
    </p:spTree>
    <p:extLst>
      <p:ext uri="{BB962C8B-B14F-4D97-AF65-F5344CB8AC3E}">
        <p14:creationId xmlns:p14="http://schemas.microsoft.com/office/powerpoint/2010/main" val="536657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bcbsla-ppt-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2"/>
          <p:cNvSpPr>
            <a:spLocks noGrp="1"/>
          </p:cNvSpPr>
          <p:nvPr>
            <p:ph type="body" idx="1"/>
          </p:nvPr>
        </p:nvSpPr>
        <p:spPr>
          <a:xfrm>
            <a:off x="457200" y="1524000"/>
            <a:ext cx="4040188" cy="8032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3272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3"/>
          </p:nvPr>
        </p:nvSpPr>
        <p:spPr>
          <a:xfrm>
            <a:off x="4645025" y="1524000"/>
            <a:ext cx="4041775" cy="8032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p:cNvSpPr>
            <a:spLocks noGrp="1"/>
          </p:cNvSpPr>
          <p:nvPr>
            <p:ph sz="quarter" idx="4"/>
          </p:nvPr>
        </p:nvSpPr>
        <p:spPr>
          <a:xfrm>
            <a:off x="4645025" y="232727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 y="533400"/>
            <a:ext cx="6553200" cy="990600"/>
          </a:xfrm>
        </p:spPr>
        <p:txBody>
          <a:bodyPr/>
          <a:lstStyle/>
          <a:p>
            <a:r>
              <a:rPr lang="en-US" dirty="0"/>
              <a:t>Click to edit Master title style</a:t>
            </a:r>
          </a:p>
        </p:txBody>
      </p:sp>
    </p:spTree>
    <p:extLst>
      <p:ext uri="{BB962C8B-B14F-4D97-AF65-F5344CB8AC3E}">
        <p14:creationId xmlns:p14="http://schemas.microsoft.com/office/powerpoint/2010/main" val="79271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bcbsla-ppt-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852487"/>
            <a:ext cx="3008313" cy="1162050"/>
          </a:xfrm>
        </p:spPr>
        <p:txBody>
          <a:bodyPr anchor="b"/>
          <a:lstStyle>
            <a:lvl1pPr algn="l">
              <a:defRPr sz="2000" b="1"/>
            </a:lvl1pPr>
          </a:lstStyle>
          <a:p>
            <a:r>
              <a:rPr lang="en-US"/>
              <a:t>Click to edit Master title style</a:t>
            </a:r>
          </a:p>
        </p:txBody>
      </p:sp>
      <p:sp>
        <p:nvSpPr>
          <p:cNvPr id="5" name="Content Placeholder 2"/>
          <p:cNvSpPr>
            <a:spLocks noGrp="1"/>
          </p:cNvSpPr>
          <p:nvPr>
            <p:ph idx="1"/>
          </p:nvPr>
        </p:nvSpPr>
        <p:spPr>
          <a:xfrm>
            <a:off x="3575050" y="852487"/>
            <a:ext cx="5111750" cy="5548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half" idx="2"/>
          </p:nvPr>
        </p:nvSpPr>
        <p:spPr>
          <a:xfrm>
            <a:off x="457200" y="2014537"/>
            <a:ext cx="3008313" cy="4386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6757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bcbsla-ppt-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533400"/>
            <a:ext cx="6553200" cy="990600"/>
          </a:xfrm>
        </p:spPr>
        <p:txBody>
          <a:bodyPr/>
          <a:lstStyle/>
          <a:p>
            <a:r>
              <a:rPr lang="en-US"/>
              <a:t>Click to edit Master title style</a:t>
            </a:r>
          </a:p>
        </p:txBody>
      </p:sp>
      <p:sp>
        <p:nvSpPr>
          <p:cNvPr id="5" name="Vertical Text Placeholder 2"/>
          <p:cNvSpPr>
            <a:spLocks noGrp="1"/>
          </p:cNvSpPr>
          <p:nvPr>
            <p:ph type="body" orient="vert" idx="1"/>
          </p:nvPr>
        </p:nvSpPr>
        <p:spPr>
          <a:xfrm>
            <a:off x="457200" y="1752600"/>
            <a:ext cx="8458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8519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4" name="Picture 3" descr="bcbsla-ppt-vertical-whi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Vertical Title 1"/>
          <p:cNvSpPr>
            <a:spLocks noGrp="1"/>
          </p:cNvSpPr>
          <p:nvPr>
            <p:ph type="title" orient="vert"/>
          </p:nvPr>
        </p:nvSpPr>
        <p:spPr>
          <a:xfrm>
            <a:off x="6705600" y="381000"/>
            <a:ext cx="1905000" cy="6096000"/>
          </a:xfrm>
        </p:spPr>
        <p:txBody>
          <a:bodyPr vert="eaVert"/>
          <a:lstStyle/>
          <a:p>
            <a:r>
              <a:rPr lang="en-US" dirty="0"/>
              <a:t>Click to edit Master title style</a:t>
            </a:r>
          </a:p>
        </p:txBody>
      </p:sp>
      <p:sp>
        <p:nvSpPr>
          <p:cNvPr id="6" name="Vertical Text Placeholder 2"/>
          <p:cNvSpPr>
            <a:spLocks noGrp="1"/>
          </p:cNvSpPr>
          <p:nvPr>
            <p:ph type="body" orient="vert" idx="1"/>
          </p:nvPr>
        </p:nvSpPr>
        <p:spPr>
          <a:xfrm>
            <a:off x="76200" y="381000"/>
            <a:ext cx="6477000" cy="6096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43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A83D-B1BF-054A-86DA-45FD290B4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3F63BF-CF71-2246-AF27-293102F074BC}"/>
              </a:ext>
            </a:extLst>
          </p:cNvPr>
          <p:cNvSpPr>
            <a:spLocks noGrp="1"/>
          </p:cNvSpPr>
          <p:nvPr>
            <p:ph sz="half" idx="1"/>
          </p:nvPr>
        </p:nvSpPr>
        <p:spPr>
          <a:xfrm>
            <a:off x="270163" y="2410692"/>
            <a:ext cx="4042064" cy="37662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B86536-DC1D-024E-9D83-3D896087D1B6}"/>
              </a:ext>
            </a:extLst>
          </p:cNvPr>
          <p:cNvSpPr>
            <a:spLocks noGrp="1"/>
          </p:cNvSpPr>
          <p:nvPr>
            <p:ph sz="half" idx="2"/>
          </p:nvPr>
        </p:nvSpPr>
        <p:spPr>
          <a:xfrm>
            <a:off x="4748646" y="2410691"/>
            <a:ext cx="4125190" cy="3766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6FE9FC2-8C00-9140-BBE1-B81936CD7822}"/>
              </a:ext>
            </a:extLst>
          </p:cNvPr>
          <p:cNvSpPr>
            <a:spLocks noGrp="1"/>
          </p:cNvSpPr>
          <p:nvPr>
            <p:ph type="dt" sz="half" idx="10"/>
          </p:nvPr>
        </p:nvSpPr>
        <p:spPr/>
        <p:txBody>
          <a:bodyPr/>
          <a:lstStyle/>
          <a:p>
            <a:fld id="{FDB1F94F-8875-8E4F-9C02-15439AA882E1}" type="datetimeFigureOut">
              <a:rPr lang="en-US" smtClean="0"/>
              <a:t>7/27/2022</a:t>
            </a:fld>
            <a:endParaRPr lang="en-US"/>
          </a:p>
        </p:txBody>
      </p:sp>
      <p:sp>
        <p:nvSpPr>
          <p:cNvPr id="6" name="Footer Placeholder 5">
            <a:extLst>
              <a:ext uri="{FF2B5EF4-FFF2-40B4-BE49-F238E27FC236}">
                <a16:creationId xmlns:a16="http://schemas.microsoft.com/office/drawing/2014/main" id="{D10CB9AB-A24F-A64E-9982-6EC2E4353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5E607-8065-9246-B40B-674DA3F7CC45}"/>
              </a:ext>
            </a:extLst>
          </p:cNvPr>
          <p:cNvSpPr>
            <a:spLocks noGrp="1"/>
          </p:cNvSpPr>
          <p:nvPr>
            <p:ph type="sldNum" sz="quarter" idx="12"/>
          </p:nvPr>
        </p:nvSpPr>
        <p:spPr/>
        <p:txBody>
          <a:bodyPr/>
          <a:lstStyle/>
          <a:p>
            <a:fld id="{6E0164D9-D6C1-A640-8D22-9F2FAF55BC19}" type="slidenum">
              <a:rPr lang="en-US" smtClean="0"/>
              <a:t>‹#›</a:t>
            </a:fld>
            <a:endParaRPr lang="en-US"/>
          </a:p>
        </p:txBody>
      </p:sp>
      <p:sp>
        <p:nvSpPr>
          <p:cNvPr id="8" name="Rectangle 7">
            <a:extLst>
              <a:ext uri="{FF2B5EF4-FFF2-40B4-BE49-F238E27FC236}">
                <a16:creationId xmlns:a16="http://schemas.microsoft.com/office/drawing/2014/main" id="{87FBCD08-05D8-834C-9556-1113B93C5DB2}"/>
              </a:ext>
            </a:extLst>
          </p:cNvPr>
          <p:cNvSpPr/>
          <p:nvPr/>
        </p:nvSpPr>
        <p:spPr>
          <a:xfrm>
            <a:off x="0" y="1"/>
            <a:ext cx="9144000" cy="691021"/>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B04DE1-B9C7-5A49-9663-7D71B2E7FE07}"/>
              </a:ext>
            </a:extLst>
          </p:cNvPr>
          <p:cNvPicPr>
            <a:picLocks noChangeAspect="1"/>
          </p:cNvPicPr>
          <p:nvPr/>
        </p:nvPicPr>
        <p:blipFill rotWithShape="1">
          <a:blip r:embed="rId2"/>
          <a:srcRect l="26215" t="45402" r="55931" b="45059"/>
          <a:stretch/>
        </p:blipFill>
        <p:spPr>
          <a:xfrm>
            <a:off x="8415170" y="71190"/>
            <a:ext cx="654627" cy="548640"/>
          </a:xfrm>
          <a:prstGeom prst="rect">
            <a:avLst/>
          </a:prstGeom>
        </p:spPr>
      </p:pic>
    </p:spTree>
    <p:extLst>
      <p:ext uri="{BB962C8B-B14F-4D97-AF65-F5344CB8AC3E}">
        <p14:creationId xmlns:p14="http://schemas.microsoft.com/office/powerpoint/2010/main" val="203383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97C3C0-7083-AB45-9ED1-B33DC98BDDFF}"/>
              </a:ext>
            </a:extLst>
          </p:cNvPr>
          <p:cNvSpPr/>
          <p:nvPr/>
        </p:nvSpPr>
        <p:spPr>
          <a:xfrm>
            <a:off x="0" y="0"/>
            <a:ext cx="9144000" cy="6855752"/>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D1F526-B10A-EE4F-998D-C8021BEFE43E}"/>
              </a:ext>
            </a:extLst>
          </p:cNvPr>
          <p:cNvSpPr>
            <a:spLocks noGrp="1"/>
          </p:cNvSpPr>
          <p:nvPr>
            <p:ph type="title"/>
          </p:nvPr>
        </p:nvSpPr>
        <p:spPr/>
        <p:txBody>
          <a:bodyPr/>
          <a:lstStyle>
            <a:lvl1pPr>
              <a:defRPr>
                <a:solidFill>
                  <a:srgbClr val="BAE2E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7360BCA-594C-264B-9E36-F6230F751EE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28F344-31B6-7442-B318-1D2C44DC01E8}"/>
              </a:ext>
            </a:extLst>
          </p:cNvPr>
          <p:cNvSpPr>
            <a:spLocks noGrp="1"/>
          </p:cNvSpPr>
          <p:nvPr>
            <p:ph type="dt" sz="half" idx="10"/>
          </p:nvPr>
        </p:nvSpPr>
        <p:spPr/>
        <p:txBody>
          <a:bodyPr/>
          <a:lstStyle>
            <a:lvl1pPr>
              <a:defRPr>
                <a:solidFill>
                  <a:schemeClr val="bg1"/>
                </a:solidFill>
              </a:defRPr>
            </a:lvl1pPr>
          </a:lstStyle>
          <a:p>
            <a:fld id="{FDB1F94F-8875-8E4F-9C02-15439AA882E1}" type="datetimeFigureOut">
              <a:rPr lang="en-US" smtClean="0"/>
              <a:pPr/>
              <a:t>7/27/2022</a:t>
            </a:fld>
            <a:endParaRPr lang="en-US"/>
          </a:p>
        </p:txBody>
      </p:sp>
      <p:sp>
        <p:nvSpPr>
          <p:cNvPr id="5" name="Footer Placeholder 4">
            <a:extLst>
              <a:ext uri="{FF2B5EF4-FFF2-40B4-BE49-F238E27FC236}">
                <a16:creationId xmlns:a16="http://schemas.microsoft.com/office/drawing/2014/main" id="{2F741403-9812-AB41-87CB-FD0A4675AC9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37E39B5-E84C-3F40-BE09-0F3C10C3B8C5}"/>
              </a:ext>
            </a:extLst>
          </p:cNvPr>
          <p:cNvSpPr>
            <a:spLocks noGrp="1"/>
          </p:cNvSpPr>
          <p:nvPr>
            <p:ph type="sldNum" sz="quarter" idx="12"/>
          </p:nvPr>
        </p:nvSpPr>
        <p:spPr/>
        <p:txBody>
          <a:bodyPr/>
          <a:lstStyle>
            <a:lvl1pPr>
              <a:defRPr>
                <a:solidFill>
                  <a:schemeClr val="bg1"/>
                </a:solidFill>
              </a:defRPr>
            </a:lvl1pPr>
          </a:lstStyle>
          <a:p>
            <a:fld id="{6E0164D9-D6C1-A640-8D22-9F2FAF55BC19}" type="slidenum">
              <a:rPr lang="en-US" smtClean="0"/>
              <a:pPr/>
              <a:t>‹#›</a:t>
            </a:fld>
            <a:endParaRPr lang="en-US"/>
          </a:p>
        </p:txBody>
      </p:sp>
    </p:spTree>
    <p:extLst>
      <p:ext uri="{BB962C8B-B14F-4D97-AF65-F5344CB8AC3E}">
        <p14:creationId xmlns:p14="http://schemas.microsoft.com/office/powerpoint/2010/main" val="76971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F526-B10A-EE4F-998D-C8021BEFE4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360BCA-594C-264B-9E36-F6230F751E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8F344-31B6-7442-B318-1D2C44DC01E8}"/>
              </a:ext>
            </a:extLst>
          </p:cNvPr>
          <p:cNvSpPr>
            <a:spLocks noGrp="1"/>
          </p:cNvSpPr>
          <p:nvPr>
            <p:ph type="dt" sz="half" idx="10"/>
          </p:nvPr>
        </p:nvSpPr>
        <p:spPr/>
        <p:txBody>
          <a:bodyPr/>
          <a:lstStyle/>
          <a:p>
            <a:fld id="{FDB1F94F-8875-8E4F-9C02-15439AA882E1}" type="datetimeFigureOut">
              <a:rPr lang="en-US" smtClean="0"/>
              <a:t>7/27/2022</a:t>
            </a:fld>
            <a:endParaRPr lang="en-US"/>
          </a:p>
        </p:txBody>
      </p:sp>
      <p:sp>
        <p:nvSpPr>
          <p:cNvPr id="5" name="Footer Placeholder 4">
            <a:extLst>
              <a:ext uri="{FF2B5EF4-FFF2-40B4-BE49-F238E27FC236}">
                <a16:creationId xmlns:a16="http://schemas.microsoft.com/office/drawing/2014/main" id="{2F741403-9812-AB41-87CB-FD0A4675A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E39B5-E84C-3F40-BE09-0F3C10C3B8C5}"/>
              </a:ext>
            </a:extLst>
          </p:cNvPr>
          <p:cNvSpPr>
            <a:spLocks noGrp="1"/>
          </p:cNvSpPr>
          <p:nvPr>
            <p:ph type="sldNum" sz="quarter" idx="12"/>
          </p:nvPr>
        </p:nvSpPr>
        <p:spPr/>
        <p:txBody>
          <a:bodyPr/>
          <a:lstStyle/>
          <a:p>
            <a:fld id="{6E0164D9-D6C1-A640-8D22-9F2FAF55BC19}" type="slidenum">
              <a:rPr lang="en-US" smtClean="0"/>
              <a:t>‹#›</a:t>
            </a:fld>
            <a:endParaRPr lang="en-US"/>
          </a:p>
        </p:txBody>
      </p:sp>
      <p:sp>
        <p:nvSpPr>
          <p:cNvPr id="7" name="Rectangle 6">
            <a:extLst>
              <a:ext uri="{FF2B5EF4-FFF2-40B4-BE49-F238E27FC236}">
                <a16:creationId xmlns:a16="http://schemas.microsoft.com/office/drawing/2014/main" id="{A31BAA5E-6BC4-654A-97A8-02104A5B4018}"/>
              </a:ext>
            </a:extLst>
          </p:cNvPr>
          <p:cNvSpPr/>
          <p:nvPr/>
        </p:nvSpPr>
        <p:spPr>
          <a:xfrm>
            <a:off x="0" y="1"/>
            <a:ext cx="9144000" cy="691021"/>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68433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9C0E-A539-8247-B2E1-796FB7716FF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197344E-41D5-DC4E-9B89-FC10F2F0071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AAB60-032E-6A44-84A4-F2E367CCB6A7}"/>
              </a:ext>
            </a:extLst>
          </p:cNvPr>
          <p:cNvSpPr>
            <a:spLocks noGrp="1"/>
          </p:cNvSpPr>
          <p:nvPr>
            <p:ph type="dt" sz="half" idx="10"/>
          </p:nvPr>
        </p:nvSpPr>
        <p:spPr/>
        <p:txBody>
          <a:bodyPr/>
          <a:lstStyle/>
          <a:p>
            <a:fld id="{FDB1F94F-8875-8E4F-9C02-15439AA882E1}" type="datetimeFigureOut">
              <a:rPr lang="en-US" smtClean="0"/>
              <a:t>7/27/2022</a:t>
            </a:fld>
            <a:endParaRPr lang="en-US"/>
          </a:p>
        </p:txBody>
      </p:sp>
      <p:sp>
        <p:nvSpPr>
          <p:cNvPr id="5" name="Footer Placeholder 4">
            <a:extLst>
              <a:ext uri="{FF2B5EF4-FFF2-40B4-BE49-F238E27FC236}">
                <a16:creationId xmlns:a16="http://schemas.microsoft.com/office/drawing/2014/main" id="{652A47DB-2D52-634D-9C72-965F8704D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57384-4A9F-FF45-BDFC-38845D374746}"/>
              </a:ext>
            </a:extLst>
          </p:cNvPr>
          <p:cNvSpPr>
            <a:spLocks noGrp="1"/>
          </p:cNvSpPr>
          <p:nvPr>
            <p:ph type="sldNum" sz="quarter" idx="12"/>
          </p:nvPr>
        </p:nvSpPr>
        <p:spPr/>
        <p:txBody>
          <a:bodyPr/>
          <a:lstStyle/>
          <a:p>
            <a:fld id="{6E0164D9-D6C1-A640-8D22-9F2FAF55BC19}" type="slidenum">
              <a:rPr lang="en-US" smtClean="0"/>
              <a:t>‹#›</a:t>
            </a:fld>
            <a:endParaRPr lang="en-US"/>
          </a:p>
        </p:txBody>
      </p:sp>
      <p:sp>
        <p:nvSpPr>
          <p:cNvPr id="7" name="Rectangle 6">
            <a:extLst>
              <a:ext uri="{FF2B5EF4-FFF2-40B4-BE49-F238E27FC236}">
                <a16:creationId xmlns:a16="http://schemas.microsoft.com/office/drawing/2014/main" id="{FDA0A5A4-D25A-3349-B5DB-B5C5DD87DD46}"/>
              </a:ext>
            </a:extLst>
          </p:cNvPr>
          <p:cNvSpPr/>
          <p:nvPr/>
        </p:nvSpPr>
        <p:spPr>
          <a:xfrm>
            <a:off x="0" y="1"/>
            <a:ext cx="9144000" cy="691021"/>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65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2AAB60-032E-6A44-84A4-F2E367CCB6A7}"/>
              </a:ext>
            </a:extLst>
          </p:cNvPr>
          <p:cNvSpPr>
            <a:spLocks noGrp="1"/>
          </p:cNvSpPr>
          <p:nvPr>
            <p:ph type="dt" sz="half" idx="10"/>
          </p:nvPr>
        </p:nvSpPr>
        <p:spPr/>
        <p:txBody>
          <a:bodyPr/>
          <a:lstStyle/>
          <a:p>
            <a:fld id="{FDB1F94F-8875-8E4F-9C02-15439AA882E1}" type="datetimeFigureOut">
              <a:rPr lang="en-US" smtClean="0"/>
              <a:t>7/27/2022</a:t>
            </a:fld>
            <a:endParaRPr lang="en-US"/>
          </a:p>
        </p:txBody>
      </p:sp>
      <p:sp>
        <p:nvSpPr>
          <p:cNvPr id="5" name="Footer Placeholder 4">
            <a:extLst>
              <a:ext uri="{FF2B5EF4-FFF2-40B4-BE49-F238E27FC236}">
                <a16:creationId xmlns:a16="http://schemas.microsoft.com/office/drawing/2014/main" id="{652A47DB-2D52-634D-9C72-965F8704D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57384-4A9F-FF45-BDFC-38845D374746}"/>
              </a:ext>
            </a:extLst>
          </p:cNvPr>
          <p:cNvSpPr>
            <a:spLocks noGrp="1"/>
          </p:cNvSpPr>
          <p:nvPr>
            <p:ph type="sldNum" sz="quarter" idx="12"/>
          </p:nvPr>
        </p:nvSpPr>
        <p:spPr/>
        <p:txBody>
          <a:bodyPr/>
          <a:lstStyle/>
          <a:p>
            <a:fld id="{6E0164D9-D6C1-A640-8D22-9F2FAF55BC19}" type="slidenum">
              <a:rPr lang="en-US" smtClean="0"/>
              <a:t>‹#›</a:t>
            </a:fld>
            <a:endParaRPr lang="en-US"/>
          </a:p>
        </p:txBody>
      </p:sp>
      <p:sp>
        <p:nvSpPr>
          <p:cNvPr id="7" name="Rectangle 6">
            <a:extLst>
              <a:ext uri="{FF2B5EF4-FFF2-40B4-BE49-F238E27FC236}">
                <a16:creationId xmlns:a16="http://schemas.microsoft.com/office/drawing/2014/main" id="{FDA0A5A4-D25A-3349-B5DB-B5C5DD87DD46}"/>
              </a:ext>
            </a:extLst>
          </p:cNvPr>
          <p:cNvSpPr/>
          <p:nvPr/>
        </p:nvSpPr>
        <p:spPr>
          <a:xfrm>
            <a:off x="0" y="1"/>
            <a:ext cx="9144000" cy="691021"/>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31999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E4D646-A8B1-044A-9585-11CE7AB580B1}"/>
              </a:ext>
            </a:extLst>
          </p:cNvPr>
          <p:cNvSpPr/>
          <p:nvPr/>
        </p:nvSpPr>
        <p:spPr>
          <a:xfrm flipH="1">
            <a:off x="3314699" y="346365"/>
            <a:ext cx="5559137" cy="6144263"/>
          </a:xfrm>
          <a:prstGeom prst="rect">
            <a:avLst/>
          </a:prstGeom>
          <a:solidFill>
            <a:srgbClr val="00A3D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04376E5-BDCF-5C4D-83FE-FFACFD286BB1}"/>
              </a:ext>
            </a:extLst>
          </p:cNvPr>
          <p:cNvSpPr/>
          <p:nvPr/>
        </p:nvSpPr>
        <p:spPr>
          <a:xfrm>
            <a:off x="270164" y="346365"/>
            <a:ext cx="3044535" cy="6144263"/>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BD03BF-9B59-384C-895C-090F3DC07D58}"/>
              </a:ext>
            </a:extLst>
          </p:cNvPr>
          <p:cNvSpPr>
            <a:spLocks noGrp="1"/>
          </p:cNvSpPr>
          <p:nvPr>
            <p:ph type="title"/>
          </p:nvPr>
        </p:nvSpPr>
        <p:spPr>
          <a:xfrm>
            <a:off x="618259" y="831274"/>
            <a:ext cx="2348346" cy="5153891"/>
          </a:xfrm>
        </p:spPr>
        <p:txBody>
          <a:bodyPr>
            <a:normAutofit/>
          </a:bodyPr>
          <a:lstStyle>
            <a:lvl1pPr>
              <a:defRPr sz="2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AA53D51-45D1-6748-9FDD-A5C377A22EF0}"/>
              </a:ext>
            </a:extLst>
          </p:cNvPr>
          <p:cNvSpPr>
            <a:spLocks noGrp="1"/>
          </p:cNvSpPr>
          <p:nvPr>
            <p:ph type="dt" sz="half" idx="10"/>
          </p:nvPr>
        </p:nvSpPr>
        <p:spPr/>
        <p:txBody>
          <a:bodyPr/>
          <a:lstStyle/>
          <a:p>
            <a:fld id="{FDB1F94F-8875-8E4F-9C02-15439AA882E1}" type="datetimeFigureOut">
              <a:rPr lang="en-US" smtClean="0"/>
              <a:pPr/>
              <a:t>7/27/2022</a:t>
            </a:fld>
            <a:endParaRPr lang="en-US"/>
          </a:p>
        </p:txBody>
      </p:sp>
      <p:sp>
        <p:nvSpPr>
          <p:cNvPr id="4" name="Footer Placeholder 3">
            <a:extLst>
              <a:ext uri="{FF2B5EF4-FFF2-40B4-BE49-F238E27FC236}">
                <a16:creationId xmlns:a16="http://schemas.microsoft.com/office/drawing/2014/main" id="{316FC2C6-BBC7-DC4B-AFE1-7D8EE15B83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915597-5FA5-0348-814D-9C878848B5E4}"/>
              </a:ext>
            </a:extLst>
          </p:cNvPr>
          <p:cNvSpPr>
            <a:spLocks noGrp="1"/>
          </p:cNvSpPr>
          <p:nvPr>
            <p:ph type="sldNum" sz="quarter" idx="12"/>
          </p:nvPr>
        </p:nvSpPr>
        <p:spPr/>
        <p:txBody>
          <a:bodyPr/>
          <a:lstStyle/>
          <a:p>
            <a:fld id="{6E0164D9-D6C1-A640-8D22-9F2FAF55BC19}" type="slidenum">
              <a:rPr lang="en-US" smtClean="0"/>
              <a:pPr/>
              <a:t>‹#›</a:t>
            </a:fld>
            <a:endParaRPr lang="en-US"/>
          </a:p>
        </p:txBody>
      </p:sp>
      <p:sp>
        <p:nvSpPr>
          <p:cNvPr id="6" name="Text Placeholder 2">
            <a:extLst>
              <a:ext uri="{FF2B5EF4-FFF2-40B4-BE49-F238E27FC236}">
                <a16:creationId xmlns:a16="http://schemas.microsoft.com/office/drawing/2014/main" id="{E7FB699C-12E4-1140-95A7-36CB2CED0CD7}"/>
              </a:ext>
            </a:extLst>
          </p:cNvPr>
          <p:cNvSpPr>
            <a:spLocks noGrp="1"/>
          </p:cNvSpPr>
          <p:nvPr>
            <p:ph idx="1"/>
          </p:nvPr>
        </p:nvSpPr>
        <p:spPr>
          <a:xfrm>
            <a:off x="3584864" y="831274"/>
            <a:ext cx="5018810" cy="51538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bcbsla-ppt-white.jpg">
            <a:extLst>
              <a:ext uri="{FF2B5EF4-FFF2-40B4-BE49-F238E27FC236}">
                <a16:creationId xmlns:a16="http://schemas.microsoft.com/office/drawing/2014/main" id="{3131D782-6E3C-4454-8DFF-E1E75FA1A0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282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4376E5-BDCF-5C4D-83FE-FFACFD286BB1}"/>
              </a:ext>
            </a:extLst>
          </p:cNvPr>
          <p:cNvSpPr/>
          <p:nvPr/>
        </p:nvSpPr>
        <p:spPr>
          <a:xfrm>
            <a:off x="270164" y="346365"/>
            <a:ext cx="3044535" cy="6144263"/>
          </a:xfrm>
          <a:prstGeom prst="rect">
            <a:avLst/>
          </a:prstGeom>
          <a:solidFill>
            <a:srgbClr val="1E28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BD03BF-9B59-384C-895C-090F3DC07D58}"/>
              </a:ext>
            </a:extLst>
          </p:cNvPr>
          <p:cNvSpPr>
            <a:spLocks noGrp="1"/>
          </p:cNvSpPr>
          <p:nvPr>
            <p:ph type="title"/>
          </p:nvPr>
        </p:nvSpPr>
        <p:spPr>
          <a:xfrm>
            <a:off x="618259" y="831274"/>
            <a:ext cx="2348346" cy="5153891"/>
          </a:xfrm>
        </p:spPr>
        <p:txBody>
          <a:bodyPr>
            <a:normAutofit/>
          </a:bodyPr>
          <a:lstStyle>
            <a:lvl1pPr>
              <a:defRPr sz="2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AA53D51-45D1-6748-9FDD-A5C377A22EF0}"/>
              </a:ext>
            </a:extLst>
          </p:cNvPr>
          <p:cNvSpPr>
            <a:spLocks noGrp="1"/>
          </p:cNvSpPr>
          <p:nvPr>
            <p:ph type="dt" sz="half" idx="10"/>
          </p:nvPr>
        </p:nvSpPr>
        <p:spPr/>
        <p:txBody>
          <a:bodyPr/>
          <a:lstStyle/>
          <a:p>
            <a:fld id="{FDB1F94F-8875-8E4F-9C02-15439AA882E1}" type="datetimeFigureOut">
              <a:rPr lang="en-US" smtClean="0"/>
              <a:pPr/>
              <a:t>7/27/2022</a:t>
            </a:fld>
            <a:endParaRPr lang="en-US"/>
          </a:p>
        </p:txBody>
      </p:sp>
      <p:sp>
        <p:nvSpPr>
          <p:cNvPr id="4" name="Footer Placeholder 3">
            <a:extLst>
              <a:ext uri="{FF2B5EF4-FFF2-40B4-BE49-F238E27FC236}">
                <a16:creationId xmlns:a16="http://schemas.microsoft.com/office/drawing/2014/main" id="{316FC2C6-BBC7-DC4B-AFE1-7D8EE15B83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915597-5FA5-0348-814D-9C878848B5E4}"/>
              </a:ext>
            </a:extLst>
          </p:cNvPr>
          <p:cNvSpPr>
            <a:spLocks noGrp="1"/>
          </p:cNvSpPr>
          <p:nvPr>
            <p:ph type="sldNum" sz="quarter" idx="12"/>
          </p:nvPr>
        </p:nvSpPr>
        <p:spPr/>
        <p:txBody>
          <a:bodyPr/>
          <a:lstStyle/>
          <a:p>
            <a:fld id="{6E0164D9-D6C1-A640-8D22-9F2FAF55BC19}" type="slidenum">
              <a:rPr lang="en-US" smtClean="0"/>
              <a:pPr/>
              <a:t>‹#›</a:t>
            </a:fld>
            <a:endParaRPr lang="en-US"/>
          </a:p>
        </p:txBody>
      </p:sp>
      <p:sp>
        <p:nvSpPr>
          <p:cNvPr id="6" name="Text Placeholder 2">
            <a:extLst>
              <a:ext uri="{FF2B5EF4-FFF2-40B4-BE49-F238E27FC236}">
                <a16:creationId xmlns:a16="http://schemas.microsoft.com/office/drawing/2014/main" id="{E7FB699C-12E4-1140-95A7-36CB2CED0CD7}"/>
              </a:ext>
            </a:extLst>
          </p:cNvPr>
          <p:cNvSpPr>
            <a:spLocks noGrp="1"/>
          </p:cNvSpPr>
          <p:nvPr>
            <p:ph idx="1"/>
          </p:nvPr>
        </p:nvSpPr>
        <p:spPr>
          <a:xfrm>
            <a:off x="3584864" y="346365"/>
            <a:ext cx="5018810" cy="6144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bcbsla-ppt-white.jpg">
            <a:extLst>
              <a:ext uri="{FF2B5EF4-FFF2-40B4-BE49-F238E27FC236}">
                <a16:creationId xmlns:a16="http://schemas.microsoft.com/office/drawing/2014/main" id="{40641BE9-B73B-4F37-A033-FB09B29879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870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0F706-6A31-2F44-8AF6-E71FA2D915B7}"/>
              </a:ext>
            </a:extLst>
          </p:cNvPr>
          <p:cNvSpPr>
            <a:spLocks noGrp="1"/>
          </p:cNvSpPr>
          <p:nvPr>
            <p:ph type="title"/>
          </p:nvPr>
        </p:nvSpPr>
        <p:spPr>
          <a:xfrm>
            <a:off x="270164" y="822324"/>
            <a:ext cx="860367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9FA558-0AD0-5846-9572-A2681AECB406}"/>
              </a:ext>
            </a:extLst>
          </p:cNvPr>
          <p:cNvSpPr>
            <a:spLocks noGrp="1"/>
          </p:cNvSpPr>
          <p:nvPr>
            <p:ph type="body" idx="1"/>
          </p:nvPr>
        </p:nvSpPr>
        <p:spPr>
          <a:xfrm>
            <a:off x="270164" y="2282823"/>
            <a:ext cx="8603672" cy="4107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2C6DC7-0E27-334D-97F5-21D166C82017}"/>
              </a:ext>
            </a:extLst>
          </p:cNvPr>
          <p:cNvSpPr>
            <a:spLocks noGrp="1"/>
          </p:cNvSpPr>
          <p:nvPr>
            <p:ph type="dt" sz="half" idx="2"/>
          </p:nvPr>
        </p:nvSpPr>
        <p:spPr>
          <a:xfrm>
            <a:off x="0" y="6492876"/>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FDB1F94F-8875-8E4F-9C02-15439AA882E1}" type="datetimeFigureOut">
              <a:rPr lang="en-US" smtClean="0"/>
              <a:pPr/>
              <a:t>7/27/2022</a:t>
            </a:fld>
            <a:endParaRPr lang="en-US"/>
          </a:p>
        </p:txBody>
      </p:sp>
      <p:sp>
        <p:nvSpPr>
          <p:cNvPr id="5" name="Footer Placeholder 4">
            <a:extLst>
              <a:ext uri="{FF2B5EF4-FFF2-40B4-BE49-F238E27FC236}">
                <a16:creationId xmlns:a16="http://schemas.microsoft.com/office/drawing/2014/main" id="{B56CE27B-2EE2-9446-874B-415BE5971D4C}"/>
              </a:ext>
            </a:extLst>
          </p:cNvPr>
          <p:cNvSpPr>
            <a:spLocks noGrp="1"/>
          </p:cNvSpPr>
          <p:nvPr>
            <p:ph type="ftr" sz="quarter" idx="3"/>
          </p:nvPr>
        </p:nvSpPr>
        <p:spPr>
          <a:xfrm>
            <a:off x="3028950" y="6490628"/>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472923A-EEDE-0F42-917E-7215A1589D84}"/>
              </a:ext>
            </a:extLst>
          </p:cNvPr>
          <p:cNvSpPr>
            <a:spLocks noGrp="1"/>
          </p:cNvSpPr>
          <p:nvPr>
            <p:ph type="sldNum" sz="quarter" idx="4"/>
          </p:nvPr>
        </p:nvSpPr>
        <p:spPr>
          <a:xfrm>
            <a:off x="7086600" y="6490629"/>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6E0164D9-D6C1-A640-8D22-9F2FAF55BC19}" type="slidenum">
              <a:rPr lang="en-US" smtClean="0"/>
              <a:pPr/>
              <a:t>‹#›</a:t>
            </a:fld>
            <a:endParaRPr lang="en-US"/>
          </a:p>
        </p:txBody>
      </p:sp>
      <p:pic>
        <p:nvPicPr>
          <p:cNvPr id="7" name="Picture 6" descr="bcbsla-ppt-blank.jpg">
            <a:extLst>
              <a:ext uri="{FF2B5EF4-FFF2-40B4-BE49-F238E27FC236}">
                <a16:creationId xmlns:a16="http://schemas.microsoft.com/office/drawing/2014/main" id="{7DBFBD84-D50F-4845-A2AF-DA37C1FD6D04}"/>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Box 6">
            <a:extLst>
              <a:ext uri="{FF2B5EF4-FFF2-40B4-BE49-F238E27FC236}">
                <a16:creationId xmlns:a16="http://schemas.microsoft.com/office/drawing/2014/main" id="{472A63C5-67B4-41A3-9398-1CAEC3F4AB77}"/>
              </a:ext>
            </a:extLst>
          </p:cNvPr>
          <p:cNvSpPr txBox="1">
            <a:spLocks noChangeArrowheads="1"/>
          </p:cNvSpPr>
          <p:nvPr userDrawn="1"/>
        </p:nvSpPr>
        <p:spPr bwMode="auto">
          <a:xfrm>
            <a:off x="8026400" y="6664325"/>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fld id="{DCC6D25A-3D58-4715-9FE7-F09F2BAD725C}" type="slidenum">
              <a:rPr lang="en-US" sz="1000" smtClean="0"/>
              <a:pPr algn="r" eaLnBrk="1" hangingPunct="1">
                <a:spcBef>
                  <a:spcPct val="50000"/>
                </a:spcBef>
                <a:defRPr/>
              </a:pPr>
              <a:t>‹#›</a:t>
            </a:fld>
            <a:endParaRPr lang="en-US" sz="1000" dirty="0"/>
          </a:p>
        </p:txBody>
      </p:sp>
    </p:spTree>
    <p:extLst>
      <p:ext uri="{BB962C8B-B14F-4D97-AF65-F5344CB8AC3E}">
        <p14:creationId xmlns:p14="http://schemas.microsoft.com/office/powerpoint/2010/main" val="678283675"/>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1" r:id="rId11"/>
    <p:sldLayoutId id="2147484222" r:id="rId12"/>
    <p:sldLayoutId id="2147484179" r:id="rId13"/>
    <p:sldLayoutId id="2147484184" r:id="rId14"/>
    <p:sldLayoutId id="2147484183" r:id="rId15"/>
    <p:sldLayoutId id="2147484186" r:id="rId16"/>
    <p:sldLayoutId id="2147484180" r:id="rId17"/>
    <p:sldLayoutId id="2147484181" r:id="rId18"/>
    <p:sldLayoutId id="2147484176" r:id="rId19"/>
    <p:sldLayoutId id="2147484189" r:id="rId20"/>
    <p:sldLayoutId id="2147484192" r:id="rId21"/>
    <p:sldLayoutId id="2147484193" r:id="rId22"/>
    <p:sldLayoutId id="2147484169" r:id="rId23"/>
    <p:sldLayoutId id="2147484182" r:id="rId24"/>
    <p:sldLayoutId id="2147484185" r:id="rId25"/>
    <p:sldLayoutId id="2147484187" r:id="rId26"/>
    <p:sldLayoutId id="2147484188" r:id="rId27"/>
  </p:sldLayoutIdLst>
  <p:hf hdr="0" ftr="0" dt="0"/>
  <p:txStyles>
    <p:titleStyle>
      <a:lvl1pPr algn="l" defTabSz="685800" rtl="0" eaLnBrk="1" latinLnBrk="0" hangingPunct="1">
        <a:lnSpc>
          <a:spcPct val="90000"/>
        </a:lnSpc>
        <a:spcBef>
          <a:spcPct val="0"/>
        </a:spcBef>
        <a:buNone/>
        <a:defRPr sz="3450" kern="1200">
          <a:solidFill>
            <a:srgbClr val="00A3DB"/>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00A3DB"/>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00A3D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00A3D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00A3DB"/>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00A3DB"/>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Michael.Bertaut@bcbsla.com" TargetMode="External"/><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hyperlink" Target="http://www.straighttalkla.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AF8B-EFEA-4BD6-AB53-0508570B45C2}"/>
              </a:ext>
            </a:extLst>
          </p:cNvPr>
          <p:cNvSpPr>
            <a:spLocks noGrp="1"/>
          </p:cNvSpPr>
          <p:nvPr>
            <p:ph type="ctrTitle"/>
          </p:nvPr>
        </p:nvSpPr>
        <p:spPr>
          <a:xfrm>
            <a:off x="462435" y="2646838"/>
            <a:ext cx="8250382" cy="982373"/>
          </a:xfrm>
        </p:spPr>
        <p:txBody>
          <a:bodyPr>
            <a:normAutofit fontScale="90000"/>
          </a:bodyPr>
          <a:lstStyle/>
          <a:p>
            <a:br>
              <a:rPr lang="en-US" sz="3600" dirty="0"/>
            </a:br>
            <a:r>
              <a:rPr lang="en-US" sz="3600" dirty="0"/>
              <a:t>Turbulence: Economic and Regulatory Factors Affecting the Health Insurance Marketplace</a:t>
            </a:r>
            <a:br>
              <a:rPr lang="en-US" dirty="0"/>
            </a:br>
            <a:endParaRPr lang="en-US" sz="3100" dirty="0"/>
          </a:p>
        </p:txBody>
      </p:sp>
      <p:sp>
        <p:nvSpPr>
          <p:cNvPr id="3" name="Subtitle 2">
            <a:extLst>
              <a:ext uri="{FF2B5EF4-FFF2-40B4-BE49-F238E27FC236}">
                <a16:creationId xmlns:a16="http://schemas.microsoft.com/office/drawing/2014/main" id="{CDEB6012-F479-4AE9-B918-0F87CD114756}"/>
              </a:ext>
            </a:extLst>
          </p:cNvPr>
          <p:cNvSpPr>
            <a:spLocks noGrp="1"/>
          </p:cNvSpPr>
          <p:nvPr>
            <p:ph type="subTitle" idx="1"/>
          </p:nvPr>
        </p:nvSpPr>
        <p:spPr>
          <a:xfrm>
            <a:off x="446809" y="5867400"/>
            <a:ext cx="8250382" cy="491660"/>
          </a:xfrm>
        </p:spPr>
        <p:txBody>
          <a:bodyPr>
            <a:normAutofit fontScale="25000" lnSpcReduction="20000"/>
          </a:bodyPr>
          <a:lstStyle/>
          <a:p>
            <a:r>
              <a:rPr lang="en-US" sz="8000" dirty="0"/>
              <a:t>By Mike Bertaut</a:t>
            </a:r>
          </a:p>
          <a:p>
            <a:r>
              <a:rPr lang="en-US" sz="8000" dirty="0"/>
              <a:t>Healthcare Economist, Exchange Coordinator</a:t>
            </a:r>
          </a:p>
          <a:p>
            <a:r>
              <a:rPr lang="en-US" sz="8000" dirty="0"/>
              <a:t>Summer 2022 </a:t>
            </a:r>
          </a:p>
          <a:p>
            <a:endParaRPr lang="en-US" sz="8000" dirty="0"/>
          </a:p>
        </p:txBody>
      </p:sp>
      <p:sp>
        <p:nvSpPr>
          <p:cNvPr id="4" name="Slide Number Placeholder 3">
            <a:extLst>
              <a:ext uri="{FF2B5EF4-FFF2-40B4-BE49-F238E27FC236}">
                <a16:creationId xmlns:a16="http://schemas.microsoft.com/office/drawing/2014/main" id="{CB623F94-9BFD-4BF1-BDFC-54F7C4CB915D}"/>
              </a:ext>
            </a:extLst>
          </p:cNvPr>
          <p:cNvSpPr>
            <a:spLocks noGrp="1"/>
          </p:cNvSpPr>
          <p:nvPr>
            <p:ph type="sldNum" sz="quarter" idx="12"/>
          </p:nvPr>
        </p:nvSpPr>
        <p:spPr/>
        <p:txBody>
          <a:bodyPr/>
          <a:lstStyle/>
          <a:p>
            <a:fld id="{6E0164D9-D6C1-A640-8D22-9F2FAF55BC19}" type="slidenum">
              <a:rPr lang="en-US" smtClean="0"/>
              <a:pPr/>
              <a:t>1</a:t>
            </a:fld>
            <a:endParaRPr lang="en-US"/>
          </a:p>
        </p:txBody>
      </p:sp>
    </p:spTree>
    <p:extLst>
      <p:ext uri="{BB962C8B-B14F-4D97-AF65-F5344CB8AC3E}">
        <p14:creationId xmlns:p14="http://schemas.microsoft.com/office/powerpoint/2010/main" val="4061029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F6F-A3FB-433E-8845-D73A825653B7}"/>
              </a:ext>
            </a:extLst>
          </p:cNvPr>
          <p:cNvSpPr>
            <a:spLocks noGrp="1"/>
          </p:cNvSpPr>
          <p:nvPr>
            <p:ph type="title"/>
          </p:nvPr>
        </p:nvSpPr>
        <p:spPr>
          <a:xfrm>
            <a:off x="270164" y="76200"/>
            <a:ext cx="8603672" cy="898777"/>
          </a:xfrm>
        </p:spPr>
        <p:txBody>
          <a:bodyPr>
            <a:normAutofit/>
          </a:bodyPr>
          <a:lstStyle/>
          <a:p>
            <a:r>
              <a:rPr lang="en-US" dirty="0"/>
              <a:t>The QPA Starting Point Did Not Sit Well….</a:t>
            </a:r>
          </a:p>
        </p:txBody>
      </p:sp>
      <p:sp>
        <p:nvSpPr>
          <p:cNvPr id="3" name="Content Placeholder 2">
            <a:extLst>
              <a:ext uri="{FF2B5EF4-FFF2-40B4-BE49-F238E27FC236}">
                <a16:creationId xmlns:a16="http://schemas.microsoft.com/office/drawing/2014/main" id="{252CED39-8841-479D-99FB-EB554A557DD6}"/>
              </a:ext>
            </a:extLst>
          </p:cNvPr>
          <p:cNvSpPr>
            <a:spLocks noGrp="1"/>
          </p:cNvSpPr>
          <p:nvPr>
            <p:ph idx="1"/>
          </p:nvPr>
        </p:nvSpPr>
        <p:spPr>
          <a:xfrm>
            <a:off x="270164" y="1447800"/>
            <a:ext cx="8603672" cy="5257800"/>
          </a:xfrm>
        </p:spPr>
        <p:txBody>
          <a:bodyPr>
            <a:normAutofit fontScale="92500" lnSpcReduction="10000"/>
          </a:bodyPr>
          <a:lstStyle/>
          <a:p>
            <a:r>
              <a:rPr lang="en-US" sz="2600" dirty="0"/>
              <a:t>Medical societies are suing saying the Interim Final Regulation was not what they agreed to in the law.</a:t>
            </a:r>
          </a:p>
          <a:p>
            <a:r>
              <a:rPr lang="en-US" sz="2600" dirty="0">
                <a:solidFill>
                  <a:srgbClr val="FFFF00"/>
                </a:solidFill>
              </a:rPr>
              <a:t>Hospital Associations are suing saying the Interim Final Regulation was not promulgated following the Administrative Procedures Act.</a:t>
            </a:r>
          </a:p>
          <a:p>
            <a:r>
              <a:rPr lang="en-US" sz="2600" dirty="0"/>
              <a:t>VC groups and the New York State Physicians Association are suing to say Congress doesn’t have the right to regulate payments at all in any way, shape or form.</a:t>
            </a:r>
          </a:p>
          <a:p>
            <a:r>
              <a:rPr lang="en-US" sz="2600" dirty="0">
                <a:solidFill>
                  <a:schemeClr val="accent2">
                    <a:lumMod val="20000"/>
                    <a:lumOff val="80000"/>
                  </a:schemeClr>
                </a:solidFill>
              </a:rPr>
              <a:t>The 5 excluded specialties from pre-notification (Radiologists, Anesthesiologists, Pathologists, ER Docs, and neonatologists) are suing to have the NSA NOT apply to them at all.</a:t>
            </a:r>
          </a:p>
          <a:p>
            <a:r>
              <a:rPr lang="en-US" sz="2600" i="1" dirty="0"/>
              <a:t>Scattered reports of Doctors demanding patients sign away their NSA rights prior to any treatment have started to emerge leading the Feds to say such activities are strictly illegal at the delivery of services.</a:t>
            </a:r>
          </a:p>
          <a:p>
            <a:endParaRPr lang="en-US" dirty="0"/>
          </a:p>
        </p:txBody>
      </p:sp>
      <p:sp>
        <p:nvSpPr>
          <p:cNvPr id="4" name="Slide Number Placeholder 3">
            <a:extLst>
              <a:ext uri="{FF2B5EF4-FFF2-40B4-BE49-F238E27FC236}">
                <a16:creationId xmlns:a16="http://schemas.microsoft.com/office/drawing/2014/main" id="{A077125E-D426-4EA7-ACBC-B23FD3DC7DE7}"/>
              </a:ext>
            </a:extLst>
          </p:cNvPr>
          <p:cNvSpPr>
            <a:spLocks noGrp="1"/>
          </p:cNvSpPr>
          <p:nvPr>
            <p:ph type="sldNum" sz="quarter" idx="12"/>
          </p:nvPr>
        </p:nvSpPr>
        <p:spPr/>
        <p:txBody>
          <a:bodyPr/>
          <a:lstStyle/>
          <a:p>
            <a:fld id="{6E0164D9-D6C1-A640-8D22-9F2FAF55BC19}" type="slidenum">
              <a:rPr lang="en-US" smtClean="0"/>
              <a:pPr/>
              <a:t>10</a:t>
            </a:fld>
            <a:endParaRPr lang="en-US"/>
          </a:p>
        </p:txBody>
      </p:sp>
    </p:spTree>
    <p:extLst>
      <p:ext uri="{BB962C8B-B14F-4D97-AF65-F5344CB8AC3E}">
        <p14:creationId xmlns:p14="http://schemas.microsoft.com/office/powerpoint/2010/main" val="44860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82C5-DA48-441C-AB70-CF763CE78D24}"/>
              </a:ext>
            </a:extLst>
          </p:cNvPr>
          <p:cNvSpPr>
            <a:spLocks noGrp="1"/>
          </p:cNvSpPr>
          <p:nvPr>
            <p:ph type="title"/>
          </p:nvPr>
        </p:nvSpPr>
        <p:spPr>
          <a:xfrm>
            <a:off x="270164" y="76201"/>
            <a:ext cx="8603672" cy="914400"/>
          </a:xfrm>
        </p:spPr>
        <p:txBody>
          <a:bodyPr>
            <a:normAutofit/>
          </a:bodyPr>
          <a:lstStyle/>
          <a:p>
            <a:r>
              <a:rPr lang="en-US" sz="4000" dirty="0"/>
              <a:t>2022 Topics Included:</a:t>
            </a:r>
          </a:p>
        </p:txBody>
      </p:sp>
      <p:sp>
        <p:nvSpPr>
          <p:cNvPr id="3" name="Content Placeholder 2">
            <a:extLst>
              <a:ext uri="{FF2B5EF4-FFF2-40B4-BE49-F238E27FC236}">
                <a16:creationId xmlns:a16="http://schemas.microsoft.com/office/drawing/2014/main" id="{EC5A63F4-89F6-42F0-8397-F1FC3996A325}"/>
              </a:ext>
            </a:extLst>
          </p:cNvPr>
          <p:cNvSpPr>
            <a:spLocks noGrp="1"/>
          </p:cNvSpPr>
          <p:nvPr>
            <p:ph idx="1"/>
          </p:nvPr>
        </p:nvSpPr>
        <p:spPr>
          <a:xfrm>
            <a:off x="270164" y="1295400"/>
            <a:ext cx="8603672" cy="5094717"/>
          </a:xfrm>
        </p:spPr>
        <p:txBody>
          <a:bodyPr>
            <a:normAutofit/>
          </a:bodyPr>
          <a:lstStyle/>
          <a:p>
            <a:r>
              <a:rPr lang="en-US" sz="3600" dirty="0">
                <a:solidFill>
                  <a:schemeClr val="accent3">
                    <a:lumMod val="50000"/>
                  </a:schemeClr>
                </a:solidFill>
              </a:rPr>
              <a:t>The Surprising State of the “No Surprises Act!”</a:t>
            </a:r>
          </a:p>
          <a:p>
            <a:r>
              <a:rPr lang="en-US" sz="3600" dirty="0"/>
              <a:t>300,000 New Uninsured in Louisiana? The END of the Presidential Health Emergency</a:t>
            </a:r>
          </a:p>
          <a:p>
            <a:pPr lvl="1"/>
            <a:r>
              <a:rPr lang="en-US" sz="3300" dirty="0"/>
              <a:t>Will Enhanced Tax Credits Survive?</a:t>
            </a:r>
          </a:p>
          <a:p>
            <a:pPr lvl="1"/>
            <a:r>
              <a:rPr lang="en-US" sz="3300" dirty="0"/>
              <a:t>When will Medicaid start checking Incomes?</a:t>
            </a:r>
          </a:p>
        </p:txBody>
      </p:sp>
      <p:sp>
        <p:nvSpPr>
          <p:cNvPr id="4" name="Slide Number Placeholder 3">
            <a:extLst>
              <a:ext uri="{FF2B5EF4-FFF2-40B4-BE49-F238E27FC236}">
                <a16:creationId xmlns:a16="http://schemas.microsoft.com/office/drawing/2014/main" id="{FB37D918-BEB5-4466-83B2-380A502051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164D9-D6C1-A640-8D22-9F2FAF55BC19}"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740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BC35C-EE91-417B-A416-812821AFD44C}"/>
              </a:ext>
            </a:extLst>
          </p:cNvPr>
          <p:cNvSpPr>
            <a:spLocks noGrp="1"/>
          </p:cNvSpPr>
          <p:nvPr>
            <p:ph type="title"/>
          </p:nvPr>
        </p:nvSpPr>
        <p:spPr>
          <a:xfrm>
            <a:off x="387928" y="-113178"/>
            <a:ext cx="8603672" cy="1325563"/>
          </a:xfrm>
        </p:spPr>
        <p:txBody>
          <a:bodyPr/>
          <a:lstStyle/>
          <a:p>
            <a:r>
              <a:rPr lang="en-US" dirty="0"/>
              <a:t>How Did Medicaid Enrollment Get So Large?</a:t>
            </a:r>
          </a:p>
        </p:txBody>
      </p:sp>
      <p:sp>
        <p:nvSpPr>
          <p:cNvPr id="3" name="Content Placeholder 2">
            <a:extLst>
              <a:ext uri="{FF2B5EF4-FFF2-40B4-BE49-F238E27FC236}">
                <a16:creationId xmlns:a16="http://schemas.microsoft.com/office/drawing/2014/main" id="{4263E849-DC4C-49E7-983E-C9374F809ACE}"/>
              </a:ext>
            </a:extLst>
          </p:cNvPr>
          <p:cNvSpPr>
            <a:spLocks noGrp="1"/>
          </p:cNvSpPr>
          <p:nvPr>
            <p:ph idx="1"/>
          </p:nvPr>
        </p:nvSpPr>
        <p:spPr>
          <a:xfrm>
            <a:off x="270164" y="1212385"/>
            <a:ext cx="4682836" cy="5493215"/>
          </a:xfrm>
        </p:spPr>
        <p:txBody>
          <a:bodyPr>
            <a:normAutofit fontScale="92500" lnSpcReduction="20000"/>
          </a:bodyPr>
          <a:lstStyle/>
          <a:p>
            <a:r>
              <a:rPr lang="en-US" sz="2400" dirty="0"/>
              <a:t>In April 2020, As part of the original Public Health Emergency, the Department of Health and Human Services decided to cut states a deal:</a:t>
            </a:r>
          </a:p>
          <a:p>
            <a:r>
              <a:rPr lang="en-US" sz="2400" dirty="0"/>
              <a:t>HHS offered Medicaid expansion states (38 in all) extra money if they would stop checking the income or paperwork on existing Medicaid enrollees and not remove them from the rolls.</a:t>
            </a:r>
          </a:p>
          <a:p>
            <a:r>
              <a:rPr lang="en-US" sz="2400" dirty="0">
                <a:solidFill>
                  <a:srgbClr val="FFFF00"/>
                </a:solidFill>
              </a:rPr>
              <a:t>Compliant states had their FMAP’s increased by 6.8% (from 90 to 96.8%)</a:t>
            </a:r>
          </a:p>
          <a:p>
            <a:r>
              <a:rPr lang="en-US" sz="2400" dirty="0"/>
              <a:t>The “no checking or bouncing” policy is now over 2 years old.</a:t>
            </a:r>
          </a:p>
          <a:p>
            <a:r>
              <a:rPr lang="en-US" sz="2400" i="1" dirty="0">
                <a:solidFill>
                  <a:srgbClr val="FFFF00"/>
                </a:solidFill>
              </a:rPr>
              <a:t>Our estimate is that Louisiana’s Medicaid program is over-enrolled by as much as 300,000 people!</a:t>
            </a:r>
          </a:p>
        </p:txBody>
      </p:sp>
      <p:sp>
        <p:nvSpPr>
          <p:cNvPr id="4" name="Slide Number Placeholder 3">
            <a:extLst>
              <a:ext uri="{FF2B5EF4-FFF2-40B4-BE49-F238E27FC236}">
                <a16:creationId xmlns:a16="http://schemas.microsoft.com/office/drawing/2014/main" id="{73C95EB2-EC09-4FA5-AD3B-3DB43ABAE056}"/>
              </a:ext>
            </a:extLst>
          </p:cNvPr>
          <p:cNvSpPr>
            <a:spLocks noGrp="1"/>
          </p:cNvSpPr>
          <p:nvPr>
            <p:ph type="sldNum" sz="quarter" idx="12"/>
          </p:nvPr>
        </p:nvSpPr>
        <p:spPr/>
        <p:txBody>
          <a:bodyPr/>
          <a:lstStyle/>
          <a:p>
            <a:fld id="{6E0164D9-D6C1-A640-8D22-9F2FAF55BC19}" type="slidenum">
              <a:rPr lang="en-US" smtClean="0"/>
              <a:pPr/>
              <a:t>12</a:t>
            </a:fld>
            <a:endParaRPr lang="en-US"/>
          </a:p>
        </p:txBody>
      </p:sp>
      <p:pic>
        <p:nvPicPr>
          <p:cNvPr id="6" name="Picture 5">
            <a:extLst>
              <a:ext uri="{FF2B5EF4-FFF2-40B4-BE49-F238E27FC236}">
                <a16:creationId xmlns:a16="http://schemas.microsoft.com/office/drawing/2014/main" id="{6845C4DD-0D4A-4EA2-B4FA-C36ECE83A504}"/>
              </a:ext>
            </a:extLst>
          </p:cNvPr>
          <p:cNvPicPr>
            <a:picLocks noChangeAspect="1"/>
          </p:cNvPicPr>
          <p:nvPr/>
        </p:nvPicPr>
        <p:blipFill>
          <a:blip r:embed="rId2"/>
          <a:stretch>
            <a:fillRect/>
          </a:stretch>
        </p:blipFill>
        <p:spPr>
          <a:xfrm>
            <a:off x="5029200" y="1295400"/>
            <a:ext cx="3962400" cy="4450014"/>
          </a:xfrm>
          <a:prstGeom prst="rect">
            <a:avLst/>
          </a:prstGeom>
        </p:spPr>
      </p:pic>
    </p:spTree>
    <p:extLst>
      <p:ext uri="{BB962C8B-B14F-4D97-AF65-F5344CB8AC3E}">
        <p14:creationId xmlns:p14="http://schemas.microsoft.com/office/powerpoint/2010/main" val="232440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BC35C-EE91-417B-A416-812821AFD44C}"/>
              </a:ext>
            </a:extLst>
          </p:cNvPr>
          <p:cNvSpPr>
            <a:spLocks noGrp="1"/>
          </p:cNvSpPr>
          <p:nvPr>
            <p:ph type="title"/>
          </p:nvPr>
        </p:nvSpPr>
        <p:spPr>
          <a:xfrm>
            <a:off x="228600" y="122237"/>
            <a:ext cx="8603672" cy="944563"/>
          </a:xfrm>
        </p:spPr>
        <p:txBody>
          <a:bodyPr/>
          <a:lstStyle/>
          <a:p>
            <a:r>
              <a:rPr lang="en-US" dirty="0"/>
              <a:t>What Happens When the PHE Ends?</a:t>
            </a:r>
          </a:p>
        </p:txBody>
      </p:sp>
      <p:sp>
        <p:nvSpPr>
          <p:cNvPr id="3" name="Content Placeholder 2">
            <a:extLst>
              <a:ext uri="{FF2B5EF4-FFF2-40B4-BE49-F238E27FC236}">
                <a16:creationId xmlns:a16="http://schemas.microsoft.com/office/drawing/2014/main" id="{4263E849-DC4C-49E7-983E-C9374F809ACE}"/>
              </a:ext>
            </a:extLst>
          </p:cNvPr>
          <p:cNvSpPr>
            <a:spLocks noGrp="1"/>
          </p:cNvSpPr>
          <p:nvPr>
            <p:ph idx="1"/>
          </p:nvPr>
        </p:nvSpPr>
        <p:spPr>
          <a:xfrm>
            <a:off x="4270086" y="1143000"/>
            <a:ext cx="4530436" cy="5341279"/>
          </a:xfrm>
        </p:spPr>
        <p:txBody>
          <a:bodyPr>
            <a:normAutofit/>
          </a:bodyPr>
          <a:lstStyle/>
          <a:p>
            <a:r>
              <a:rPr lang="en-US" sz="2400" dirty="0">
                <a:solidFill>
                  <a:srgbClr val="FFFF00"/>
                </a:solidFill>
              </a:rPr>
              <a:t>When The President Says the PHE is over, the clocks begin ticking…..</a:t>
            </a:r>
          </a:p>
          <a:p>
            <a:r>
              <a:rPr lang="en-US" sz="2400" dirty="0"/>
              <a:t>The extra funding ends on the last day of the quarter in which the PHE ends</a:t>
            </a:r>
          </a:p>
          <a:p>
            <a:r>
              <a:rPr lang="en-US" sz="2400" i="1" dirty="0">
                <a:solidFill>
                  <a:srgbClr val="FFFF00"/>
                </a:solidFill>
              </a:rPr>
              <a:t>The state then has 14 months to update everyone’s file and move the unqualified off Medicaid</a:t>
            </a:r>
          </a:p>
          <a:p>
            <a:r>
              <a:rPr lang="en-US" sz="2400" dirty="0"/>
              <a:t>Private insurance companies are working with MCO providers to try and figure out landing sites for those losing Medicaid.</a:t>
            </a:r>
          </a:p>
        </p:txBody>
      </p:sp>
      <p:sp>
        <p:nvSpPr>
          <p:cNvPr id="4" name="Slide Number Placeholder 3">
            <a:extLst>
              <a:ext uri="{FF2B5EF4-FFF2-40B4-BE49-F238E27FC236}">
                <a16:creationId xmlns:a16="http://schemas.microsoft.com/office/drawing/2014/main" id="{73C95EB2-EC09-4FA5-AD3B-3DB43ABAE056}"/>
              </a:ext>
            </a:extLst>
          </p:cNvPr>
          <p:cNvSpPr>
            <a:spLocks noGrp="1"/>
          </p:cNvSpPr>
          <p:nvPr>
            <p:ph type="sldNum" sz="quarter" idx="12"/>
          </p:nvPr>
        </p:nvSpPr>
        <p:spPr/>
        <p:txBody>
          <a:bodyPr/>
          <a:lstStyle/>
          <a:p>
            <a:fld id="{6E0164D9-D6C1-A640-8D22-9F2FAF55BC19}" type="slidenum">
              <a:rPr lang="en-US" smtClean="0"/>
              <a:pPr/>
              <a:t>13</a:t>
            </a:fld>
            <a:endParaRPr lang="en-US"/>
          </a:p>
        </p:txBody>
      </p:sp>
      <p:pic>
        <p:nvPicPr>
          <p:cNvPr id="5" name="Picture 4">
            <a:extLst>
              <a:ext uri="{FF2B5EF4-FFF2-40B4-BE49-F238E27FC236}">
                <a16:creationId xmlns:a16="http://schemas.microsoft.com/office/drawing/2014/main" id="{87B8E826-57ED-498F-AD78-D0740F8A30A3}"/>
              </a:ext>
            </a:extLst>
          </p:cNvPr>
          <p:cNvPicPr>
            <a:picLocks noChangeAspect="1"/>
          </p:cNvPicPr>
          <p:nvPr/>
        </p:nvPicPr>
        <p:blipFill>
          <a:blip r:embed="rId2"/>
          <a:stretch>
            <a:fillRect/>
          </a:stretch>
        </p:blipFill>
        <p:spPr>
          <a:xfrm>
            <a:off x="215900" y="1676400"/>
            <a:ext cx="3746500" cy="3733800"/>
          </a:xfrm>
          <a:prstGeom prst="rect">
            <a:avLst/>
          </a:prstGeom>
        </p:spPr>
      </p:pic>
      <p:sp>
        <p:nvSpPr>
          <p:cNvPr id="6" name="TextBox 5">
            <a:extLst>
              <a:ext uri="{FF2B5EF4-FFF2-40B4-BE49-F238E27FC236}">
                <a16:creationId xmlns:a16="http://schemas.microsoft.com/office/drawing/2014/main" id="{F813C6E2-4B60-4A38-A9B8-8F62AEF1473B}"/>
              </a:ext>
            </a:extLst>
          </p:cNvPr>
          <p:cNvSpPr txBox="1"/>
          <p:nvPr/>
        </p:nvSpPr>
        <p:spPr>
          <a:xfrm>
            <a:off x="381000" y="5562600"/>
            <a:ext cx="3429000" cy="646331"/>
          </a:xfrm>
          <a:prstGeom prst="rect">
            <a:avLst/>
          </a:prstGeom>
          <a:noFill/>
        </p:spPr>
        <p:txBody>
          <a:bodyPr wrap="square" rtlCol="0">
            <a:spAutoFit/>
          </a:bodyPr>
          <a:lstStyle/>
          <a:p>
            <a:r>
              <a:rPr lang="en-US" dirty="0">
                <a:solidFill>
                  <a:srgbClr val="FF0000"/>
                </a:solidFill>
              </a:rPr>
              <a:t>We don’t expect coverage losses until Feb 2023 in Louisiana.</a:t>
            </a:r>
          </a:p>
        </p:txBody>
      </p:sp>
    </p:spTree>
    <p:extLst>
      <p:ext uri="{BB962C8B-B14F-4D97-AF65-F5344CB8AC3E}">
        <p14:creationId xmlns:p14="http://schemas.microsoft.com/office/powerpoint/2010/main" val="299772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BC35C-EE91-417B-A416-812821AFD44C}"/>
              </a:ext>
            </a:extLst>
          </p:cNvPr>
          <p:cNvSpPr>
            <a:spLocks noGrp="1"/>
          </p:cNvSpPr>
          <p:nvPr>
            <p:ph type="title"/>
          </p:nvPr>
        </p:nvSpPr>
        <p:spPr>
          <a:xfrm>
            <a:off x="228600" y="122237"/>
            <a:ext cx="8603672" cy="944563"/>
          </a:xfrm>
        </p:spPr>
        <p:txBody>
          <a:bodyPr>
            <a:normAutofit fontScale="90000"/>
          </a:bodyPr>
          <a:lstStyle/>
          <a:p>
            <a:r>
              <a:rPr lang="en-US" dirty="0"/>
              <a:t>What Happens to the People When They Lose Medicaid Coverage?</a:t>
            </a:r>
          </a:p>
        </p:txBody>
      </p:sp>
      <p:sp>
        <p:nvSpPr>
          <p:cNvPr id="3" name="Content Placeholder 2">
            <a:extLst>
              <a:ext uri="{FF2B5EF4-FFF2-40B4-BE49-F238E27FC236}">
                <a16:creationId xmlns:a16="http://schemas.microsoft.com/office/drawing/2014/main" id="{4263E849-DC4C-49E7-983E-C9374F809ACE}"/>
              </a:ext>
            </a:extLst>
          </p:cNvPr>
          <p:cNvSpPr>
            <a:spLocks noGrp="1"/>
          </p:cNvSpPr>
          <p:nvPr>
            <p:ph idx="1"/>
          </p:nvPr>
        </p:nvSpPr>
        <p:spPr>
          <a:xfrm>
            <a:off x="152400" y="1295400"/>
            <a:ext cx="4800600" cy="5341279"/>
          </a:xfrm>
        </p:spPr>
        <p:txBody>
          <a:bodyPr>
            <a:normAutofit/>
          </a:bodyPr>
          <a:lstStyle/>
          <a:p>
            <a:r>
              <a:rPr lang="en-US" sz="2400" dirty="0">
                <a:solidFill>
                  <a:srgbClr val="FFFF00"/>
                </a:solidFill>
              </a:rPr>
              <a:t>In General, ex-Medicaid folks will have 60 days to enroll in private coverage.</a:t>
            </a:r>
          </a:p>
          <a:p>
            <a:r>
              <a:rPr lang="en-US" sz="2400" dirty="0"/>
              <a:t>They may move to their employer’s coverage, spouse coverage, or purchase coverage on Healthcare.gov.</a:t>
            </a:r>
          </a:p>
          <a:p>
            <a:r>
              <a:rPr lang="en-US" sz="2400" dirty="0">
                <a:solidFill>
                  <a:srgbClr val="FFFF00"/>
                </a:solidFill>
              </a:rPr>
              <a:t>New coverage will probably be a bit confusing for them, because Medicaid requires no payments for ANYTHING: no premiums, deductibles, copays, or coinsurance.</a:t>
            </a:r>
          </a:p>
          <a:p>
            <a:r>
              <a:rPr lang="en-US" sz="2400" dirty="0">
                <a:solidFill>
                  <a:srgbClr val="FFFF00"/>
                </a:solidFill>
              </a:rPr>
              <a:t>When the audit starts, and how much coverage will cost, is </a:t>
            </a:r>
            <a:r>
              <a:rPr lang="en-US" sz="2400" dirty="0" err="1">
                <a:solidFill>
                  <a:srgbClr val="FFFF00"/>
                </a:solidFill>
              </a:rPr>
              <a:t>tbd</a:t>
            </a:r>
            <a:r>
              <a:rPr lang="en-US" sz="2400" dirty="0">
                <a:solidFill>
                  <a:srgbClr val="FFFF00"/>
                </a:solidFill>
              </a:rPr>
              <a:t>…</a:t>
            </a:r>
            <a:endParaRPr lang="en-US" sz="2400" dirty="0"/>
          </a:p>
        </p:txBody>
      </p:sp>
      <p:sp>
        <p:nvSpPr>
          <p:cNvPr id="4" name="Slide Number Placeholder 3">
            <a:extLst>
              <a:ext uri="{FF2B5EF4-FFF2-40B4-BE49-F238E27FC236}">
                <a16:creationId xmlns:a16="http://schemas.microsoft.com/office/drawing/2014/main" id="{73C95EB2-EC09-4FA5-AD3B-3DB43ABAE056}"/>
              </a:ext>
            </a:extLst>
          </p:cNvPr>
          <p:cNvSpPr>
            <a:spLocks noGrp="1"/>
          </p:cNvSpPr>
          <p:nvPr>
            <p:ph type="sldNum" sz="quarter" idx="12"/>
          </p:nvPr>
        </p:nvSpPr>
        <p:spPr/>
        <p:txBody>
          <a:bodyPr/>
          <a:lstStyle/>
          <a:p>
            <a:fld id="{6E0164D9-D6C1-A640-8D22-9F2FAF55BC19}" type="slidenum">
              <a:rPr lang="en-US" smtClean="0"/>
              <a:pPr/>
              <a:t>14</a:t>
            </a:fld>
            <a:endParaRPr lang="en-US"/>
          </a:p>
        </p:txBody>
      </p:sp>
      <p:pic>
        <p:nvPicPr>
          <p:cNvPr id="5" name="Picture 4">
            <a:extLst>
              <a:ext uri="{FF2B5EF4-FFF2-40B4-BE49-F238E27FC236}">
                <a16:creationId xmlns:a16="http://schemas.microsoft.com/office/drawing/2014/main" id="{87B8E826-57ED-498F-AD78-D0740F8A30A3}"/>
              </a:ext>
            </a:extLst>
          </p:cNvPr>
          <p:cNvPicPr>
            <a:picLocks noChangeAspect="1"/>
          </p:cNvPicPr>
          <p:nvPr/>
        </p:nvPicPr>
        <p:blipFill>
          <a:blip r:embed="rId2"/>
          <a:stretch>
            <a:fillRect/>
          </a:stretch>
        </p:blipFill>
        <p:spPr>
          <a:xfrm>
            <a:off x="5181600" y="1562100"/>
            <a:ext cx="3746500" cy="3733800"/>
          </a:xfrm>
          <a:prstGeom prst="rect">
            <a:avLst/>
          </a:prstGeom>
        </p:spPr>
      </p:pic>
    </p:spTree>
    <p:extLst>
      <p:ext uri="{BB962C8B-B14F-4D97-AF65-F5344CB8AC3E}">
        <p14:creationId xmlns:p14="http://schemas.microsoft.com/office/powerpoint/2010/main" val="71904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BC35C-EE91-417B-A416-812821AFD44C}"/>
              </a:ext>
            </a:extLst>
          </p:cNvPr>
          <p:cNvSpPr>
            <a:spLocks noGrp="1"/>
          </p:cNvSpPr>
          <p:nvPr>
            <p:ph type="title"/>
          </p:nvPr>
        </p:nvSpPr>
        <p:spPr>
          <a:xfrm>
            <a:off x="235528" y="41274"/>
            <a:ext cx="8603672" cy="944563"/>
          </a:xfrm>
        </p:spPr>
        <p:txBody>
          <a:bodyPr>
            <a:normAutofit/>
          </a:bodyPr>
          <a:lstStyle/>
          <a:p>
            <a:r>
              <a:rPr lang="en-US" dirty="0"/>
              <a:t>The Power of ARPA Subsidies!</a:t>
            </a:r>
          </a:p>
        </p:txBody>
      </p:sp>
      <p:sp>
        <p:nvSpPr>
          <p:cNvPr id="4" name="Slide Number Placeholder 3">
            <a:extLst>
              <a:ext uri="{FF2B5EF4-FFF2-40B4-BE49-F238E27FC236}">
                <a16:creationId xmlns:a16="http://schemas.microsoft.com/office/drawing/2014/main" id="{73C95EB2-EC09-4FA5-AD3B-3DB43ABAE056}"/>
              </a:ext>
            </a:extLst>
          </p:cNvPr>
          <p:cNvSpPr>
            <a:spLocks noGrp="1"/>
          </p:cNvSpPr>
          <p:nvPr>
            <p:ph type="sldNum" sz="quarter" idx="12"/>
          </p:nvPr>
        </p:nvSpPr>
        <p:spPr/>
        <p:txBody>
          <a:bodyPr/>
          <a:lstStyle/>
          <a:p>
            <a:fld id="{6E0164D9-D6C1-A640-8D22-9F2FAF55BC19}" type="slidenum">
              <a:rPr lang="en-US" smtClean="0"/>
              <a:pPr/>
              <a:t>15</a:t>
            </a:fld>
            <a:endParaRPr lang="en-US"/>
          </a:p>
        </p:txBody>
      </p:sp>
      <p:pic>
        <p:nvPicPr>
          <p:cNvPr id="6" name="Picture 5">
            <a:extLst>
              <a:ext uri="{FF2B5EF4-FFF2-40B4-BE49-F238E27FC236}">
                <a16:creationId xmlns:a16="http://schemas.microsoft.com/office/drawing/2014/main" id="{9FA80466-4FA9-46C1-BC28-DFC5910186E8}"/>
              </a:ext>
            </a:extLst>
          </p:cNvPr>
          <p:cNvPicPr>
            <a:picLocks noChangeAspect="1"/>
          </p:cNvPicPr>
          <p:nvPr/>
        </p:nvPicPr>
        <p:blipFill>
          <a:blip r:embed="rId2"/>
          <a:stretch>
            <a:fillRect/>
          </a:stretch>
        </p:blipFill>
        <p:spPr>
          <a:xfrm>
            <a:off x="152400" y="685800"/>
            <a:ext cx="8915400" cy="6049963"/>
          </a:xfrm>
          <a:prstGeom prst="rect">
            <a:avLst/>
          </a:prstGeom>
        </p:spPr>
      </p:pic>
    </p:spTree>
    <p:extLst>
      <p:ext uri="{BB962C8B-B14F-4D97-AF65-F5344CB8AC3E}">
        <p14:creationId xmlns:p14="http://schemas.microsoft.com/office/powerpoint/2010/main" val="3972366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82C5-DA48-441C-AB70-CF763CE78D24}"/>
              </a:ext>
            </a:extLst>
          </p:cNvPr>
          <p:cNvSpPr>
            <a:spLocks noGrp="1"/>
          </p:cNvSpPr>
          <p:nvPr>
            <p:ph type="title"/>
          </p:nvPr>
        </p:nvSpPr>
        <p:spPr>
          <a:xfrm>
            <a:off x="270164" y="76201"/>
            <a:ext cx="8603672" cy="914400"/>
          </a:xfrm>
        </p:spPr>
        <p:txBody>
          <a:bodyPr>
            <a:normAutofit/>
          </a:bodyPr>
          <a:lstStyle/>
          <a:p>
            <a:r>
              <a:rPr lang="en-US" sz="4000" dirty="0"/>
              <a:t>2022 Topics Included:</a:t>
            </a:r>
          </a:p>
        </p:txBody>
      </p:sp>
      <p:sp>
        <p:nvSpPr>
          <p:cNvPr id="3" name="Content Placeholder 2">
            <a:extLst>
              <a:ext uri="{FF2B5EF4-FFF2-40B4-BE49-F238E27FC236}">
                <a16:creationId xmlns:a16="http://schemas.microsoft.com/office/drawing/2014/main" id="{EC5A63F4-89F6-42F0-8397-F1FC3996A325}"/>
              </a:ext>
            </a:extLst>
          </p:cNvPr>
          <p:cNvSpPr>
            <a:spLocks noGrp="1"/>
          </p:cNvSpPr>
          <p:nvPr>
            <p:ph idx="1"/>
          </p:nvPr>
        </p:nvSpPr>
        <p:spPr>
          <a:xfrm>
            <a:off x="270164" y="1295400"/>
            <a:ext cx="8603672" cy="5094717"/>
          </a:xfrm>
        </p:spPr>
        <p:txBody>
          <a:bodyPr>
            <a:normAutofit fontScale="92500" lnSpcReduction="10000"/>
          </a:bodyPr>
          <a:lstStyle/>
          <a:p>
            <a:r>
              <a:rPr lang="en-US" sz="3600" dirty="0">
                <a:solidFill>
                  <a:schemeClr val="tx1">
                    <a:lumMod val="75000"/>
                    <a:lumOff val="25000"/>
                  </a:schemeClr>
                </a:solidFill>
              </a:rPr>
              <a:t>The Surprising State of the “No Surprises Act!”</a:t>
            </a:r>
          </a:p>
          <a:p>
            <a:r>
              <a:rPr lang="en-US" sz="3600" dirty="0">
                <a:solidFill>
                  <a:schemeClr val="tx1">
                    <a:lumMod val="75000"/>
                    <a:lumOff val="25000"/>
                  </a:schemeClr>
                </a:solidFill>
              </a:rPr>
              <a:t>300,000 New Uninsured in Louisiana: The END of the Presidential Health Emergency</a:t>
            </a:r>
          </a:p>
          <a:p>
            <a:pPr lvl="1"/>
            <a:r>
              <a:rPr lang="en-US" sz="3300" dirty="0">
                <a:solidFill>
                  <a:schemeClr val="tx1">
                    <a:lumMod val="75000"/>
                    <a:lumOff val="25000"/>
                  </a:schemeClr>
                </a:solidFill>
              </a:rPr>
              <a:t>Will Enhanced Tax Credits Survive?</a:t>
            </a:r>
          </a:p>
          <a:p>
            <a:pPr lvl="1"/>
            <a:r>
              <a:rPr lang="en-US" sz="3300" dirty="0">
                <a:solidFill>
                  <a:schemeClr val="tx1">
                    <a:lumMod val="75000"/>
                    <a:lumOff val="25000"/>
                  </a:schemeClr>
                </a:solidFill>
              </a:rPr>
              <a:t>When will Medicaid start checking Incomes?</a:t>
            </a:r>
          </a:p>
          <a:p>
            <a:r>
              <a:rPr lang="en-US" sz="3600" dirty="0"/>
              <a:t>Carrier and Provider Transparency Rules</a:t>
            </a:r>
          </a:p>
          <a:p>
            <a:pPr lvl="1"/>
            <a:r>
              <a:rPr lang="en-US" sz="3300" dirty="0"/>
              <a:t>Proposed Fixes to the Family Glitch</a:t>
            </a:r>
          </a:p>
          <a:p>
            <a:r>
              <a:rPr lang="en-US" sz="3600" dirty="0">
                <a:solidFill>
                  <a:schemeClr val="tx1">
                    <a:lumMod val="75000"/>
                    <a:lumOff val="25000"/>
                  </a:schemeClr>
                </a:solidFill>
              </a:rPr>
              <a:t>Economic and Environmental Policy and the Devastating impact on Louisiana healthcare.</a:t>
            </a:r>
          </a:p>
        </p:txBody>
      </p:sp>
      <p:sp>
        <p:nvSpPr>
          <p:cNvPr id="4" name="Slide Number Placeholder 3">
            <a:extLst>
              <a:ext uri="{FF2B5EF4-FFF2-40B4-BE49-F238E27FC236}">
                <a16:creationId xmlns:a16="http://schemas.microsoft.com/office/drawing/2014/main" id="{FB37D918-BEB5-4466-83B2-380A502051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164D9-D6C1-A640-8D22-9F2FAF55BC19}"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45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7E97-5CBE-4D85-90F7-F506BABAC8C8}"/>
              </a:ext>
            </a:extLst>
          </p:cNvPr>
          <p:cNvSpPr>
            <a:spLocks noGrp="1"/>
          </p:cNvSpPr>
          <p:nvPr>
            <p:ph type="title"/>
          </p:nvPr>
        </p:nvSpPr>
        <p:spPr>
          <a:xfrm>
            <a:off x="270164" y="258857"/>
            <a:ext cx="8603672" cy="1325563"/>
          </a:xfrm>
        </p:spPr>
        <p:txBody>
          <a:bodyPr/>
          <a:lstStyle/>
          <a:p>
            <a:r>
              <a:rPr lang="en-US" dirty="0"/>
              <a:t>New Requirements on Carriers and Providers from the CAA</a:t>
            </a:r>
          </a:p>
        </p:txBody>
      </p:sp>
      <p:sp>
        <p:nvSpPr>
          <p:cNvPr id="3" name="Content Placeholder 2">
            <a:extLst>
              <a:ext uri="{FF2B5EF4-FFF2-40B4-BE49-F238E27FC236}">
                <a16:creationId xmlns:a16="http://schemas.microsoft.com/office/drawing/2014/main" id="{D34395F5-F570-48C1-838B-9ACCB665D204}"/>
              </a:ext>
            </a:extLst>
          </p:cNvPr>
          <p:cNvSpPr>
            <a:spLocks noGrp="1"/>
          </p:cNvSpPr>
          <p:nvPr>
            <p:ph idx="1"/>
          </p:nvPr>
        </p:nvSpPr>
        <p:spPr>
          <a:xfrm>
            <a:off x="270164" y="1584420"/>
            <a:ext cx="8603672" cy="4805697"/>
          </a:xfrm>
        </p:spPr>
        <p:txBody>
          <a:bodyPr>
            <a:normAutofit/>
          </a:bodyPr>
          <a:lstStyle/>
          <a:p>
            <a:r>
              <a:rPr lang="en-US" dirty="0"/>
              <a:t>Self-Service and Price Comparison Tools</a:t>
            </a:r>
          </a:p>
          <a:p>
            <a:pPr lvl="1"/>
            <a:r>
              <a:rPr lang="en-US" dirty="0"/>
              <a:t>500 services online by 1/1/23 (must be personalized to each member)</a:t>
            </a:r>
          </a:p>
          <a:p>
            <a:pPr lvl="1"/>
            <a:r>
              <a:rPr lang="en-US" dirty="0"/>
              <a:t>All services online by 1/1/24</a:t>
            </a:r>
          </a:p>
          <a:p>
            <a:pPr lvl="1"/>
            <a:r>
              <a:rPr lang="en-US" dirty="0"/>
              <a:t>Both requirements to be combined.</a:t>
            </a:r>
          </a:p>
          <a:p>
            <a:r>
              <a:rPr lang="en-US" dirty="0">
                <a:solidFill>
                  <a:srgbClr val="FFFF00"/>
                </a:solidFill>
              </a:rPr>
              <a:t>Machine-Readable wholesale pricing data</a:t>
            </a:r>
          </a:p>
          <a:p>
            <a:pPr lvl="1"/>
            <a:r>
              <a:rPr lang="en-US" dirty="0">
                <a:solidFill>
                  <a:srgbClr val="FFFF00"/>
                </a:solidFill>
              </a:rPr>
              <a:t>Went online 7/1/22</a:t>
            </a:r>
          </a:p>
          <a:p>
            <a:pPr lvl="1"/>
            <a:r>
              <a:rPr lang="en-US" dirty="0">
                <a:solidFill>
                  <a:srgbClr val="FFFF00"/>
                </a:solidFill>
              </a:rPr>
              <a:t>In Java-Script Object Notation (JSON) format as required by law</a:t>
            </a:r>
          </a:p>
          <a:p>
            <a:pPr lvl="1"/>
            <a:r>
              <a:rPr lang="en-US" dirty="0">
                <a:solidFill>
                  <a:srgbClr val="FFFF00"/>
                </a:solidFill>
              </a:rPr>
              <a:t>Will be updated monthly</a:t>
            </a:r>
          </a:p>
          <a:p>
            <a:r>
              <a:rPr lang="en-US" dirty="0"/>
              <a:t>Time-Travel Explanation of Benefits (Advanced EOB’s)</a:t>
            </a:r>
          </a:p>
          <a:p>
            <a:pPr lvl="1"/>
            <a:r>
              <a:rPr lang="en-US" dirty="0"/>
              <a:t>Requires issuers to provide an advance EOB at least 3 days prior to scheduled services, which should include </a:t>
            </a:r>
            <a:r>
              <a:rPr lang="en-US" b="0" dirty="0"/>
              <a:t>the network status of provider, contracted rates for services, the good faith cost estimates provided by the provider, good faith estimates of cost-sharing, good faith estimates of progress towards meeting deductibles and out-of-pocket maximums, whether a service is subject to medical management and relevant disclaimers of estimates.  </a:t>
            </a:r>
            <a:r>
              <a:rPr lang="en-US" b="0" dirty="0">
                <a:solidFill>
                  <a:srgbClr val="FFFF00"/>
                </a:solidFill>
              </a:rPr>
              <a:t>(Implementation has been delayed by CMS, no date yet.)</a:t>
            </a:r>
          </a:p>
          <a:p>
            <a:pPr lvl="1"/>
            <a:endParaRPr lang="en-US" dirty="0"/>
          </a:p>
          <a:p>
            <a:pPr lvl="1"/>
            <a:endParaRPr lang="en-US" dirty="0"/>
          </a:p>
          <a:p>
            <a:pPr marL="342900" lvl="1" indent="0">
              <a:buNone/>
            </a:pPr>
            <a:endParaRPr lang="en-US" dirty="0"/>
          </a:p>
        </p:txBody>
      </p:sp>
      <p:sp>
        <p:nvSpPr>
          <p:cNvPr id="4" name="Slide Number Placeholder 3">
            <a:extLst>
              <a:ext uri="{FF2B5EF4-FFF2-40B4-BE49-F238E27FC236}">
                <a16:creationId xmlns:a16="http://schemas.microsoft.com/office/drawing/2014/main" id="{E83CAF75-27EF-4613-A470-3671BC4530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164D9-D6C1-A640-8D22-9F2FAF55BC19}"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534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7E97-5CBE-4D85-90F7-F506BABAC8C8}"/>
              </a:ext>
            </a:extLst>
          </p:cNvPr>
          <p:cNvSpPr>
            <a:spLocks noGrp="1"/>
          </p:cNvSpPr>
          <p:nvPr>
            <p:ph type="title"/>
          </p:nvPr>
        </p:nvSpPr>
        <p:spPr>
          <a:xfrm>
            <a:off x="270164" y="76201"/>
            <a:ext cx="8603672" cy="762000"/>
          </a:xfrm>
        </p:spPr>
        <p:txBody>
          <a:bodyPr/>
          <a:lstStyle/>
          <a:p>
            <a:r>
              <a:rPr lang="en-US" dirty="0"/>
              <a:t>More Admin Costs To Drive Rates…..</a:t>
            </a:r>
          </a:p>
        </p:txBody>
      </p:sp>
      <p:sp>
        <p:nvSpPr>
          <p:cNvPr id="3" name="Content Placeholder 2">
            <a:extLst>
              <a:ext uri="{FF2B5EF4-FFF2-40B4-BE49-F238E27FC236}">
                <a16:creationId xmlns:a16="http://schemas.microsoft.com/office/drawing/2014/main" id="{D34395F5-F570-48C1-838B-9ACCB665D204}"/>
              </a:ext>
            </a:extLst>
          </p:cNvPr>
          <p:cNvSpPr>
            <a:spLocks noGrp="1"/>
          </p:cNvSpPr>
          <p:nvPr>
            <p:ph idx="1"/>
          </p:nvPr>
        </p:nvSpPr>
        <p:spPr>
          <a:xfrm>
            <a:off x="270164" y="1143000"/>
            <a:ext cx="8603672" cy="5638800"/>
          </a:xfrm>
        </p:spPr>
        <p:txBody>
          <a:bodyPr>
            <a:normAutofit/>
          </a:bodyPr>
          <a:lstStyle/>
          <a:p>
            <a:pPr lvl="1"/>
            <a:r>
              <a:rPr lang="en-US" sz="2800" dirty="0"/>
              <a:t>New Pharmacy benefit and Drug Cost Reporting Requirements</a:t>
            </a:r>
          </a:p>
          <a:p>
            <a:pPr lvl="2"/>
            <a:r>
              <a:rPr lang="en-US" sz="2400" dirty="0"/>
              <a:t>We expect first round to be complete by 12/27/2022</a:t>
            </a:r>
          </a:p>
          <a:p>
            <a:pPr lvl="2"/>
            <a:r>
              <a:rPr lang="en-US" sz="2400" dirty="0"/>
              <a:t>Our reporting will include Individual, Fully Insured Groups, and ASO groups with carved-in pharmacy benefits</a:t>
            </a:r>
          </a:p>
          <a:p>
            <a:pPr lvl="2"/>
            <a:r>
              <a:rPr lang="en-US" sz="2400" dirty="0"/>
              <a:t>ASO with carved-out pharmacy benefits must work through their own resources and benefits advisors.</a:t>
            </a:r>
          </a:p>
          <a:p>
            <a:pPr lvl="1"/>
            <a:r>
              <a:rPr lang="en-US" sz="2800" dirty="0">
                <a:solidFill>
                  <a:srgbClr val="FFFF00"/>
                </a:solidFill>
              </a:rPr>
              <a:t>Mental Health Parity Audits—We are analyzing all individual and fully insured plans based on federal requirements, especially quantitative and non-quantitative limits on treatment</a:t>
            </a:r>
          </a:p>
          <a:p>
            <a:pPr lvl="2"/>
            <a:r>
              <a:rPr lang="en-US" sz="2400" dirty="0">
                <a:solidFill>
                  <a:srgbClr val="FFFF00"/>
                </a:solidFill>
              </a:rPr>
              <a:t>Self-Funded groups we will assist based on how much of their plan we actually provide, carved out pharmacy will have to be </a:t>
            </a:r>
            <a:r>
              <a:rPr lang="en-US" sz="2400" dirty="0" err="1">
                <a:solidFill>
                  <a:srgbClr val="FFFF00"/>
                </a:solidFill>
              </a:rPr>
              <a:t>co-ordinated</a:t>
            </a:r>
            <a:r>
              <a:rPr lang="en-US" sz="2400" dirty="0">
                <a:solidFill>
                  <a:srgbClr val="FFFF00"/>
                </a:solidFill>
              </a:rPr>
              <a:t>.</a:t>
            </a:r>
            <a:endParaRPr lang="en-US" sz="1600" dirty="0">
              <a:solidFill>
                <a:srgbClr val="FFFF00"/>
              </a:solidFill>
            </a:endParaRPr>
          </a:p>
          <a:p>
            <a:pPr lvl="1"/>
            <a:endParaRPr lang="en-US" dirty="0"/>
          </a:p>
          <a:p>
            <a:pPr marL="342900" lvl="1" indent="0">
              <a:buNone/>
            </a:pPr>
            <a:endParaRPr lang="en-US" dirty="0"/>
          </a:p>
        </p:txBody>
      </p:sp>
      <p:sp>
        <p:nvSpPr>
          <p:cNvPr id="4" name="Slide Number Placeholder 3">
            <a:extLst>
              <a:ext uri="{FF2B5EF4-FFF2-40B4-BE49-F238E27FC236}">
                <a16:creationId xmlns:a16="http://schemas.microsoft.com/office/drawing/2014/main" id="{E83CAF75-27EF-4613-A470-3671BC4530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164D9-D6C1-A640-8D22-9F2FAF55BC19}"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305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7E97-5CBE-4D85-90F7-F506BABAC8C8}"/>
              </a:ext>
            </a:extLst>
          </p:cNvPr>
          <p:cNvSpPr>
            <a:spLocks noGrp="1"/>
          </p:cNvSpPr>
          <p:nvPr>
            <p:ph type="title"/>
          </p:nvPr>
        </p:nvSpPr>
        <p:spPr>
          <a:xfrm>
            <a:off x="270164" y="76201"/>
            <a:ext cx="8603672" cy="838200"/>
          </a:xfrm>
        </p:spPr>
        <p:txBody>
          <a:bodyPr>
            <a:normAutofit fontScale="90000"/>
          </a:bodyPr>
          <a:lstStyle/>
          <a:p>
            <a:r>
              <a:rPr lang="en-US" dirty="0"/>
              <a:t>New Rules about Prior </a:t>
            </a:r>
            <a:r>
              <a:rPr lang="en-US" dirty="0" err="1"/>
              <a:t>Auths</a:t>
            </a:r>
            <a:r>
              <a:rPr lang="en-US" dirty="0"/>
              <a:t>/Continued Care</a:t>
            </a:r>
          </a:p>
        </p:txBody>
      </p:sp>
      <p:sp>
        <p:nvSpPr>
          <p:cNvPr id="3" name="Content Placeholder 2">
            <a:extLst>
              <a:ext uri="{FF2B5EF4-FFF2-40B4-BE49-F238E27FC236}">
                <a16:creationId xmlns:a16="http://schemas.microsoft.com/office/drawing/2014/main" id="{D34395F5-F570-48C1-838B-9ACCB665D204}"/>
              </a:ext>
            </a:extLst>
          </p:cNvPr>
          <p:cNvSpPr>
            <a:spLocks noGrp="1"/>
          </p:cNvSpPr>
          <p:nvPr>
            <p:ph idx="1"/>
          </p:nvPr>
        </p:nvSpPr>
        <p:spPr>
          <a:xfrm>
            <a:off x="270164" y="990600"/>
            <a:ext cx="8603672" cy="5715000"/>
          </a:xfrm>
        </p:spPr>
        <p:txBody>
          <a:bodyPr>
            <a:normAutofit/>
          </a:bodyPr>
          <a:lstStyle/>
          <a:p>
            <a:pPr marL="0" indent="0">
              <a:buNone/>
            </a:pPr>
            <a:r>
              <a:rPr lang="en-US" dirty="0"/>
              <a:t>Continuity of Care </a:t>
            </a:r>
          </a:p>
          <a:p>
            <a:pPr lvl="1"/>
            <a:r>
              <a:rPr lang="en-US" sz="1950" dirty="0"/>
              <a:t>For individuals undergoing treatment for complex medical conditions, pregnant, receiving in-patient care, scheduled for non-elective surgery, or terminally ill, issuers are required to continue to provide in-network coverage for 90 days if the provider or facility providing care leaves the network.</a:t>
            </a:r>
          </a:p>
          <a:p>
            <a:pPr lvl="1"/>
            <a:r>
              <a:rPr lang="en-US" sz="1950" dirty="0"/>
              <a:t>Requires issuers to notify individuals receiving care of the change in network status and their option to continue care for the 90-day period.</a:t>
            </a:r>
          </a:p>
          <a:p>
            <a:pPr lvl="1"/>
            <a:r>
              <a:rPr lang="en-US" sz="1950" dirty="0"/>
              <a:t>Requires providers and facilities subject to this provision to accept the in-network payment as payment in full and comply with the issuer’s policies, procedures and quality standards during the 90-day period.  </a:t>
            </a:r>
          </a:p>
          <a:p>
            <a:r>
              <a:rPr lang="en-US" dirty="0">
                <a:solidFill>
                  <a:srgbClr val="FFFF00"/>
                </a:solidFill>
              </a:rPr>
              <a:t>Prior Authorizations for OB-GYN Services</a:t>
            </a:r>
          </a:p>
          <a:p>
            <a:pPr lvl="1"/>
            <a:r>
              <a:rPr lang="en-US" sz="1950" dirty="0">
                <a:solidFill>
                  <a:srgbClr val="FFFF00"/>
                </a:solidFill>
              </a:rPr>
              <a:t>Prohibits issuers from requiring prior authorization for obstetrical and gynecological care, and requires direct access be provided if members seeks care provided by a participating provider who specializes in obstetrics or gynecology. </a:t>
            </a:r>
          </a:p>
          <a:p>
            <a:pPr lvl="1"/>
            <a:endParaRPr lang="en-US" dirty="0"/>
          </a:p>
          <a:p>
            <a:pPr marL="342900" lvl="1" indent="0">
              <a:buNone/>
            </a:pPr>
            <a:endParaRPr lang="en-US" dirty="0"/>
          </a:p>
        </p:txBody>
      </p:sp>
      <p:sp>
        <p:nvSpPr>
          <p:cNvPr id="4" name="Slide Number Placeholder 3">
            <a:extLst>
              <a:ext uri="{FF2B5EF4-FFF2-40B4-BE49-F238E27FC236}">
                <a16:creationId xmlns:a16="http://schemas.microsoft.com/office/drawing/2014/main" id="{E83CAF75-27EF-4613-A470-3671BC4530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164D9-D6C1-A640-8D22-9F2FAF55BC19}"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9956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82C5-DA48-441C-AB70-CF763CE78D24}"/>
              </a:ext>
            </a:extLst>
          </p:cNvPr>
          <p:cNvSpPr>
            <a:spLocks noGrp="1"/>
          </p:cNvSpPr>
          <p:nvPr>
            <p:ph type="title"/>
          </p:nvPr>
        </p:nvSpPr>
        <p:spPr>
          <a:xfrm>
            <a:off x="270164" y="76201"/>
            <a:ext cx="8603672" cy="914400"/>
          </a:xfrm>
        </p:spPr>
        <p:txBody>
          <a:bodyPr>
            <a:normAutofit/>
          </a:bodyPr>
          <a:lstStyle/>
          <a:p>
            <a:r>
              <a:rPr lang="en-US" sz="4000" dirty="0"/>
              <a:t>2022 Topics Included:</a:t>
            </a:r>
          </a:p>
        </p:txBody>
      </p:sp>
      <p:sp>
        <p:nvSpPr>
          <p:cNvPr id="3" name="Content Placeholder 2">
            <a:extLst>
              <a:ext uri="{FF2B5EF4-FFF2-40B4-BE49-F238E27FC236}">
                <a16:creationId xmlns:a16="http://schemas.microsoft.com/office/drawing/2014/main" id="{EC5A63F4-89F6-42F0-8397-F1FC3996A325}"/>
              </a:ext>
            </a:extLst>
          </p:cNvPr>
          <p:cNvSpPr>
            <a:spLocks noGrp="1"/>
          </p:cNvSpPr>
          <p:nvPr>
            <p:ph idx="1"/>
          </p:nvPr>
        </p:nvSpPr>
        <p:spPr>
          <a:xfrm>
            <a:off x="270164" y="1752600"/>
            <a:ext cx="8603672" cy="4637517"/>
          </a:xfrm>
        </p:spPr>
        <p:txBody>
          <a:bodyPr>
            <a:normAutofit fontScale="92500"/>
          </a:bodyPr>
          <a:lstStyle/>
          <a:p>
            <a:r>
              <a:rPr lang="en-US" sz="3600" dirty="0"/>
              <a:t>The Surprising State of the “No Surprises Act!”</a:t>
            </a:r>
          </a:p>
          <a:p>
            <a:r>
              <a:rPr lang="en-US" sz="3600" dirty="0"/>
              <a:t>300,000 New Uninsured in Louisiana: The END of the Presidential Health Emergency</a:t>
            </a:r>
          </a:p>
          <a:p>
            <a:pPr lvl="1"/>
            <a:r>
              <a:rPr lang="en-US" sz="3300" dirty="0"/>
              <a:t>Will Enhanced Tax Credits Survive?</a:t>
            </a:r>
          </a:p>
          <a:p>
            <a:pPr lvl="1"/>
            <a:r>
              <a:rPr lang="en-US" sz="3300" dirty="0"/>
              <a:t>When will Medicaid start checking Incomes?</a:t>
            </a:r>
          </a:p>
          <a:p>
            <a:r>
              <a:rPr lang="en-US" sz="3600" dirty="0"/>
              <a:t>Carrier and Provider Transparency Rules</a:t>
            </a:r>
          </a:p>
          <a:p>
            <a:pPr lvl="1"/>
            <a:r>
              <a:rPr lang="en-US" sz="3300" dirty="0"/>
              <a:t>Proposed Fixes to the Family Glitch</a:t>
            </a:r>
          </a:p>
        </p:txBody>
      </p:sp>
      <p:sp>
        <p:nvSpPr>
          <p:cNvPr id="4" name="Slide Number Placeholder 3">
            <a:extLst>
              <a:ext uri="{FF2B5EF4-FFF2-40B4-BE49-F238E27FC236}">
                <a16:creationId xmlns:a16="http://schemas.microsoft.com/office/drawing/2014/main" id="{FB37D918-BEB5-4466-83B2-380A502051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164D9-D6C1-A640-8D22-9F2FAF55BC19}"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55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AB07-C813-4D03-96C3-FFAFF07DD744}"/>
              </a:ext>
            </a:extLst>
          </p:cNvPr>
          <p:cNvSpPr>
            <a:spLocks noGrp="1"/>
          </p:cNvSpPr>
          <p:nvPr>
            <p:ph type="title"/>
          </p:nvPr>
        </p:nvSpPr>
        <p:spPr>
          <a:xfrm>
            <a:off x="270164" y="269623"/>
            <a:ext cx="8603672" cy="1325563"/>
          </a:xfrm>
        </p:spPr>
        <p:txBody>
          <a:bodyPr/>
          <a:lstStyle/>
          <a:p>
            <a:r>
              <a:rPr lang="en-US" dirty="0"/>
              <a:t>What’s the “Family Glitch?” And Why Does It Need Fixing?</a:t>
            </a:r>
          </a:p>
        </p:txBody>
      </p:sp>
      <p:sp>
        <p:nvSpPr>
          <p:cNvPr id="3" name="Content Placeholder 2">
            <a:extLst>
              <a:ext uri="{FF2B5EF4-FFF2-40B4-BE49-F238E27FC236}">
                <a16:creationId xmlns:a16="http://schemas.microsoft.com/office/drawing/2014/main" id="{614D5DEC-E096-4263-8956-1945B0CAF5FA}"/>
              </a:ext>
            </a:extLst>
          </p:cNvPr>
          <p:cNvSpPr>
            <a:spLocks noGrp="1"/>
          </p:cNvSpPr>
          <p:nvPr>
            <p:ph idx="1"/>
          </p:nvPr>
        </p:nvSpPr>
        <p:spPr>
          <a:xfrm>
            <a:off x="270164" y="1524000"/>
            <a:ext cx="8603672" cy="5064377"/>
          </a:xfrm>
        </p:spPr>
        <p:txBody>
          <a:bodyPr>
            <a:normAutofit lnSpcReduction="10000"/>
          </a:bodyPr>
          <a:lstStyle/>
          <a:p>
            <a:r>
              <a:rPr lang="en-US" sz="2400" dirty="0"/>
              <a:t>In 2010 the passage of the Affordable Care Act put new obligations on larger employers, typically ones with 50 full timers or more.</a:t>
            </a:r>
          </a:p>
          <a:p>
            <a:r>
              <a:rPr lang="en-US" sz="2400" i="1" dirty="0">
                <a:solidFill>
                  <a:srgbClr val="FFFF00"/>
                </a:solidFill>
              </a:rPr>
              <a:t>One of those obligations was a requirement to offer their employees who worked more than 30 hours/week coverage.</a:t>
            </a:r>
          </a:p>
          <a:p>
            <a:r>
              <a:rPr lang="en-US" sz="2400" dirty="0"/>
              <a:t>That coverage had to meet both QUALITY and AFFORDABILITY standards.</a:t>
            </a:r>
          </a:p>
          <a:p>
            <a:r>
              <a:rPr lang="en-US" sz="2400" i="1" dirty="0">
                <a:solidFill>
                  <a:srgbClr val="FFFF00"/>
                </a:solidFill>
              </a:rPr>
              <a:t>Once the employer met those standards, he could avoid federal fines that could get quite large.</a:t>
            </a:r>
          </a:p>
          <a:p>
            <a:r>
              <a:rPr lang="en-US" sz="2400" dirty="0"/>
              <a:t>Unfortunately, no standard was established for DEPENDENT or SPOUSE coverage.</a:t>
            </a:r>
          </a:p>
          <a:p>
            <a:r>
              <a:rPr lang="en-US" sz="2400" i="1" dirty="0">
                <a:solidFill>
                  <a:srgbClr val="FFFF00"/>
                </a:solidFill>
              </a:rPr>
              <a:t>This meant employers could meet their obligations under the ACA by offering dependent/spouse coverage but putting $0 money into it.</a:t>
            </a:r>
          </a:p>
        </p:txBody>
      </p:sp>
      <p:sp>
        <p:nvSpPr>
          <p:cNvPr id="4" name="Slide Number Placeholder 3">
            <a:extLst>
              <a:ext uri="{FF2B5EF4-FFF2-40B4-BE49-F238E27FC236}">
                <a16:creationId xmlns:a16="http://schemas.microsoft.com/office/drawing/2014/main" id="{409135F8-4E34-4C2E-B16A-C3FAA5497BC0}"/>
              </a:ext>
            </a:extLst>
          </p:cNvPr>
          <p:cNvSpPr>
            <a:spLocks noGrp="1"/>
          </p:cNvSpPr>
          <p:nvPr>
            <p:ph type="sldNum" sz="quarter" idx="12"/>
          </p:nvPr>
        </p:nvSpPr>
        <p:spPr/>
        <p:txBody>
          <a:bodyPr/>
          <a:lstStyle/>
          <a:p>
            <a:fld id="{6E0164D9-D6C1-A640-8D22-9F2FAF55BC19}" type="slidenum">
              <a:rPr lang="en-US" smtClean="0"/>
              <a:pPr/>
              <a:t>20</a:t>
            </a:fld>
            <a:endParaRPr lang="en-US"/>
          </a:p>
        </p:txBody>
      </p:sp>
    </p:spTree>
    <p:extLst>
      <p:ext uri="{BB962C8B-B14F-4D97-AF65-F5344CB8AC3E}">
        <p14:creationId xmlns:p14="http://schemas.microsoft.com/office/powerpoint/2010/main" val="296093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AB07-C813-4D03-96C3-FFAFF07DD744}"/>
              </a:ext>
            </a:extLst>
          </p:cNvPr>
          <p:cNvSpPr>
            <a:spLocks noGrp="1"/>
          </p:cNvSpPr>
          <p:nvPr>
            <p:ph type="title"/>
          </p:nvPr>
        </p:nvSpPr>
        <p:spPr>
          <a:xfrm>
            <a:off x="270164" y="269623"/>
            <a:ext cx="8603672" cy="1325563"/>
          </a:xfrm>
        </p:spPr>
        <p:txBody>
          <a:bodyPr/>
          <a:lstStyle/>
          <a:p>
            <a:r>
              <a:rPr lang="en-US" dirty="0"/>
              <a:t>What’s the “Family Glitch?” And Why Does It Need Fixing?</a:t>
            </a:r>
          </a:p>
        </p:txBody>
      </p:sp>
      <p:sp>
        <p:nvSpPr>
          <p:cNvPr id="3" name="Content Placeholder 2">
            <a:extLst>
              <a:ext uri="{FF2B5EF4-FFF2-40B4-BE49-F238E27FC236}">
                <a16:creationId xmlns:a16="http://schemas.microsoft.com/office/drawing/2014/main" id="{614D5DEC-E096-4263-8956-1945B0CAF5FA}"/>
              </a:ext>
            </a:extLst>
          </p:cNvPr>
          <p:cNvSpPr>
            <a:spLocks noGrp="1"/>
          </p:cNvSpPr>
          <p:nvPr>
            <p:ph idx="1"/>
          </p:nvPr>
        </p:nvSpPr>
        <p:spPr>
          <a:xfrm>
            <a:off x="270164" y="1524000"/>
            <a:ext cx="8603672" cy="5064377"/>
          </a:xfrm>
        </p:spPr>
        <p:txBody>
          <a:bodyPr>
            <a:normAutofit fontScale="92500"/>
          </a:bodyPr>
          <a:lstStyle/>
          <a:p>
            <a:r>
              <a:rPr lang="en-US" sz="2400" dirty="0"/>
              <a:t>Unfortunately, even this OFFER of unsubsidized, potentially very expensive coverage would freeze the spouse/dependent out of tax credits for individual coverage on healthcare.gov!</a:t>
            </a:r>
          </a:p>
          <a:p>
            <a:r>
              <a:rPr lang="en-US" sz="2400" i="1" dirty="0">
                <a:solidFill>
                  <a:srgbClr val="FFFF00"/>
                </a:solidFill>
              </a:rPr>
              <a:t>The IRS (April/June 2022) has issued an interim final rule with a few solutions to the problem that do not put the cost on the employer:</a:t>
            </a:r>
          </a:p>
          <a:p>
            <a:pPr lvl="1"/>
            <a:r>
              <a:rPr lang="en-US" sz="2100" i="1" dirty="0">
                <a:solidFill>
                  <a:srgbClr val="FFFF00"/>
                </a:solidFill>
              </a:rPr>
              <a:t>Re-compute affordability using the entire family as the basis.</a:t>
            </a:r>
          </a:p>
          <a:p>
            <a:pPr lvl="1"/>
            <a:r>
              <a:rPr lang="en-US" sz="2100" i="1" dirty="0"/>
              <a:t>Allow non-employee family members above a certain income threshold (perhaps 9.5% of HH income) to pass on the employer offer and access advanced premium tax credits to purchase individual coverage on Healthcare.gov.</a:t>
            </a:r>
          </a:p>
          <a:p>
            <a:pPr lvl="1"/>
            <a:r>
              <a:rPr lang="en-US" sz="2100" i="1" dirty="0">
                <a:solidFill>
                  <a:srgbClr val="FFFF00"/>
                </a:solidFill>
              </a:rPr>
              <a:t>Keep the same standards as before for the employer/employee relationship.</a:t>
            </a:r>
          </a:p>
          <a:p>
            <a:pPr lvl="1"/>
            <a:r>
              <a:rPr lang="en-US" sz="2400" b="1" i="1" u="sng" dirty="0">
                <a:solidFill>
                  <a:srgbClr val="FF0000"/>
                </a:solidFill>
              </a:rPr>
              <a:t>Louisiana has one of the lowest rates of dependent/spouse subsidy of health benefits in the nation!</a:t>
            </a:r>
          </a:p>
        </p:txBody>
      </p:sp>
      <p:sp>
        <p:nvSpPr>
          <p:cNvPr id="4" name="Slide Number Placeholder 3">
            <a:extLst>
              <a:ext uri="{FF2B5EF4-FFF2-40B4-BE49-F238E27FC236}">
                <a16:creationId xmlns:a16="http://schemas.microsoft.com/office/drawing/2014/main" id="{409135F8-4E34-4C2E-B16A-C3FAA5497BC0}"/>
              </a:ext>
            </a:extLst>
          </p:cNvPr>
          <p:cNvSpPr>
            <a:spLocks noGrp="1"/>
          </p:cNvSpPr>
          <p:nvPr>
            <p:ph type="sldNum" sz="quarter" idx="12"/>
          </p:nvPr>
        </p:nvSpPr>
        <p:spPr/>
        <p:txBody>
          <a:bodyPr/>
          <a:lstStyle/>
          <a:p>
            <a:fld id="{6E0164D9-D6C1-A640-8D22-9F2FAF55BC19}" type="slidenum">
              <a:rPr lang="en-US" smtClean="0"/>
              <a:pPr/>
              <a:t>21</a:t>
            </a:fld>
            <a:endParaRPr lang="en-US"/>
          </a:p>
        </p:txBody>
      </p:sp>
    </p:spTree>
    <p:extLst>
      <p:ext uri="{BB962C8B-B14F-4D97-AF65-F5344CB8AC3E}">
        <p14:creationId xmlns:p14="http://schemas.microsoft.com/office/powerpoint/2010/main" val="234602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DDEB41-14CC-47C4-8B5D-1A4C3D1F37E0}"/>
              </a:ext>
            </a:extLst>
          </p:cNvPr>
          <p:cNvSpPr>
            <a:spLocks noGrp="1"/>
          </p:cNvSpPr>
          <p:nvPr>
            <p:ph type="sldNum" sz="quarter" idx="12"/>
          </p:nvPr>
        </p:nvSpPr>
        <p:spPr/>
        <p:txBody>
          <a:bodyPr/>
          <a:lstStyle/>
          <a:p>
            <a:fld id="{6E0164D9-D6C1-A640-8D22-9F2FAF55BC19}" type="slidenum">
              <a:rPr lang="en-US" smtClean="0"/>
              <a:pPr/>
              <a:t>22</a:t>
            </a:fld>
            <a:endParaRPr lang="en-US"/>
          </a:p>
        </p:txBody>
      </p:sp>
      <p:sp>
        <p:nvSpPr>
          <p:cNvPr id="8" name="TextBox 7">
            <a:extLst>
              <a:ext uri="{FF2B5EF4-FFF2-40B4-BE49-F238E27FC236}">
                <a16:creationId xmlns:a16="http://schemas.microsoft.com/office/drawing/2014/main" id="{0786BB90-103F-4160-828B-9E10F498B2AE}"/>
              </a:ext>
            </a:extLst>
          </p:cNvPr>
          <p:cNvSpPr txBox="1"/>
          <p:nvPr/>
        </p:nvSpPr>
        <p:spPr>
          <a:xfrm>
            <a:off x="3733800" y="473274"/>
            <a:ext cx="5181600" cy="1077218"/>
          </a:xfrm>
          <a:prstGeom prst="rect">
            <a:avLst/>
          </a:prstGeom>
          <a:solidFill>
            <a:srgbClr val="FFFF00"/>
          </a:solidFill>
        </p:spPr>
        <p:txBody>
          <a:bodyPr wrap="square" rtlCol="0">
            <a:spAutoFit/>
          </a:bodyPr>
          <a:lstStyle/>
          <a:p>
            <a:pPr algn="ctr"/>
            <a:r>
              <a:rPr lang="en-US" sz="3200" b="1" dirty="0"/>
              <a:t>And Remember to Gather and Celebrate!</a:t>
            </a:r>
          </a:p>
        </p:txBody>
      </p:sp>
      <p:pic>
        <p:nvPicPr>
          <p:cNvPr id="3" name="Picture 2" descr="A group of people posing for a photo in front of trees&#10;&#10;Description automatically generated with medium confidence">
            <a:extLst>
              <a:ext uri="{FF2B5EF4-FFF2-40B4-BE49-F238E27FC236}">
                <a16:creationId xmlns:a16="http://schemas.microsoft.com/office/drawing/2014/main" id="{80A06184-E96D-4039-8007-33DBBC739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88629"/>
            <a:ext cx="8229600" cy="4969371"/>
          </a:xfrm>
          <a:prstGeom prst="rect">
            <a:avLst/>
          </a:prstGeom>
        </p:spPr>
      </p:pic>
      <p:sp>
        <p:nvSpPr>
          <p:cNvPr id="9" name="TextBox 8">
            <a:extLst>
              <a:ext uri="{FF2B5EF4-FFF2-40B4-BE49-F238E27FC236}">
                <a16:creationId xmlns:a16="http://schemas.microsoft.com/office/drawing/2014/main" id="{FA06CD05-740B-41DA-A896-5D6BBB6CCA9B}"/>
              </a:ext>
            </a:extLst>
          </p:cNvPr>
          <p:cNvSpPr txBox="1"/>
          <p:nvPr/>
        </p:nvSpPr>
        <p:spPr>
          <a:xfrm>
            <a:off x="76200" y="76200"/>
            <a:ext cx="3124200" cy="2862322"/>
          </a:xfrm>
          <a:prstGeom prst="rect">
            <a:avLst/>
          </a:prstGeom>
          <a:solidFill>
            <a:schemeClr val="accent4">
              <a:lumMod val="20000"/>
              <a:lumOff val="80000"/>
            </a:schemeClr>
          </a:solidFill>
        </p:spPr>
        <p:txBody>
          <a:bodyPr wrap="square" rtlCol="0">
            <a:spAutoFit/>
          </a:bodyPr>
          <a:lstStyle/>
          <a:p>
            <a:r>
              <a:rPr lang="en-US" dirty="0"/>
              <a:t>Michael Bertaut, </a:t>
            </a:r>
          </a:p>
          <a:p>
            <a:r>
              <a:rPr lang="en-US" dirty="0"/>
              <a:t>Healthcare Economist</a:t>
            </a:r>
          </a:p>
          <a:p>
            <a:r>
              <a:rPr lang="en-US" i="1" dirty="0"/>
              <a:t>Blue Cross and Blue Shield of Louisiana</a:t>
            </a:r>
          </a:p>
          <a:p>
            <a:r>
              <a:rPr lang="en-US" dirty="0"/>
              <a:t>225-573-2092</a:t>
            </a:r>
          </a:p>
          <a:p>
            <a:r>
              <a:rPr lang="en-US" dirty="0">
                <a:hlinkClick r:id="rId3"/>
              </a:rPr>
              <a:t>Michael.Bertaut@bcbsla.com</a:t>
            </a:r>
            <a:endParaRPr lang="en-US" dirty="0"/>
          </a:p>
          <a:p>
            <a:r>
              <a:rPr lang="en-US" dirty="0"/>
              <a:t>“Mike Bertaut” on Linked-In</a:t>
            </a:r>
          </a:p>
          <a:p>
            <a:r>
              <a:rPr lang="en-US" dirty="0"/>
              <a:t>@mikebertaut on Twitter</a:t>
            </a:r>
          </a:p>
          <a:p>
            <a:r>
              <a:rPr lang="en-US" dirty="0"/>
              <a:t>Sign Up for Our Blog!</a:t>
            </a:r>
          </a:p>
          <a:p>
            <a:r>
              <a:rPr lang="en-US" dirty="0">
                <a:hlinkClick r:id="rId4"/>
              </a:rPr>
              <a:t>www.straighttalkla.com</a:t>
            </a:r>
            <a:endParaRPr lang="en-US" dirty="0"/>
          </a:p>
        </p:txBody>
      </p:sp>
    </p:spTree>
    <p:extLst>
      <p:ext uri="{BB962C8B-B14F-4D97-AF65-F5344CB8AC3E}">
        <p14:creationId xmlns:p14="http://schemas.microsoft.com/office/powerpoint/2010/main" val="249267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82C5-DA48-441C-AB70-CF763CE78D24}"/>
              </a:ext>
            </a:extLst>
          </p:cNvPr>
          <p:cNvSpPr>
            <a:spLocks noGrp="1"/>
          </p:cNvSpPr>
          <p:nvPr>
            <p:ph type="title"/>
          </p:nvPr>
        </p:nvSpPr>
        <p:spPr>
          <a:xfrm>
            <a:off x="270164" y="76201"/>
            <a:ext cx="8603672" cy="914400"/>
          </a:xfrm>
        </p:spPr>
        <p:txBody>
          <a:bodyPr>
            <a:normAutofit/>
          </a:bodyPr>
          <a:lstStyle/>
          <a:p>
            <a:r>
              <a:rPr lang="en-US" sz="4000" dirty="0"/>
              <a:t>2022 Topics Included:</a:t>
            </a:r>
          </a:p>
        </p:txBody>
      </p:sp>
      <p:sp>
        <p:nvSpPr>
          <p:cNvPr id="3" name="Content Placeholder 2">
            <a:extLst>
              <a:ext uri="{FF2B5EF4-FFF2-40B4-BE49-F238E27FC236}">
                <a16:creationId xmlns:a16="http://schemas.microsoft.com/office/drawing/2014/main" id="{EC5A63F4-89F6-42F0-8397-F1FC3996A325}"/>
              </a:ext>
            </a:extLst>
          </p:cNvPr>
          <p:cNvSpPr>
            <a:spLocks noGrp="1"/>
          </p:cNvSpPr>
          <p:nvPr>
            <p:ph idx="1"/>
          </p:nvPr>
        </p:nvSpPr>
        <p:spPr>
          <a:xfrm>
            <a:off x="270164" y="1295400"/>
            <a:ext cx="8603672" cy="5094717"/>
          </a:xfrm>
        </p:spPr>
        <p:txBody>
          <a:bodyPr>
            <a:normAutofit/>
          </a:bodyPr>
          <a:lstStyle/>
          <a:p>
            <a:r>
              <a:rPr lang="en-US" sz="3600" dirty="0"/>
              <a:t>The Surprising State of the “No Surprises Act!”</a:t>
            </a:r>
          </a:p>
        </p:txBody>
      </p:sp>
      <p:sp>
        <p:nvSpPr>
          <p:cNvPr id="4" name="Slide Number Placeholder 3">
            <a:extLst>
              <a:ext uri="{FF2B5EF4-FFF2-40B4-BE49-F238E27FC236}">
                <a16:creationId xmlns:a16="http://schemas.microsoft.com/office/drawing/2014/main" id="{FB37D918-BEB5-4466-83B2-380A502051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164D9-D6C1-A640-8D22-9F2FAF55BC19}"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983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A86C-BBA1-4F8E-80D7-A807AA133E9D}"/>
              </a:ext>
            </a:extLst>
          </p:cNvPr>
          <p:cNvSpPr>
            <a:spLocks noGrp="1"/>
          </p:cNvSpPr>
          <p:nvPr>
            <p:ph type="title"/>
          </p:nvPr>
        </p:nvSpPr>
        <p:spPr>
          <a:xfrm>
            <a:off x="228600" y="244223"/>
            <a:ext cx="8603672" cy="1325563"/>
          </a:xfrm>
        </p:spPr>
        <p:txBody>
          <a:bodyPr/>
          <a:lstStyle/>
          <a:p>
            <a:r>
              <a:rPr lang="en-US" dirty="0"/>
              <a:t>Who is Subject to the “No Surprises Act”?</a:t>
            </a:r>
          </a:p>
        </p:txBody>
      </p:sp>
      <p:sp>
        <p:nvSpPr>
          <p:cNvPr id="3" name="Content Placeholder 2">
            <a:extLst>
              <a:ext uri="{FF2B5EF4-FFF2-40B4-BE49-F238E27FC236}">
                <a16:creationId xmlns:a16="http://schemas.microsoft.com/office/drawing/2014/main" id="{638FF0EC-282B-4AFD-862A-237F28C76595}"/>
              </a:ext>
            </a:extLst>
          </p:cNvPr>
          <p:cNvSpPr>
            <a:spLocks noGrp="1"/>
          </p:cNvSpPr>
          <p:nvPr>
            <p:ph idx="1"/>
          </p:nvPr>
        </p:nvSpPr>
        <p:spPr>
          <a:xfrm>
            <a:off x="270164" y="1447800"/>
            <a:ext cx="8603672" cy="4637517"/>
          </a:xfrm>
        </p:spPr>
        <p:txBody>
          <a:bodyPr>
            <a:noAutofit/>
          </a:bodyPr>
          <a:lstStyle/>
          <a:p>
            <a:r>
              <a:rPr lang="en-US" sz="2800" dirty="0"/>
              <a:t>Everybody.</a:t>
            </a:r>
          </a:p>
          <a:p>
            <a:pPr lvl="1"/>
            <a:r>
              <a:rPr lang="en-US" sz="2400" dirty="0"/>
              <a:t>Grandfathered plans, Non-grandfathered plans, Self-Funded, Fully Insured, Association Plans, Group Plans, Individual Plans, government plans, private plans, student plans, church plans, indemnity plans.</a:t>
            </a:r>
          </a:p>
          <a:p>
            <a:r>
              <a:rPr lang="en-US" sz="2800" dirty="0"/>
              <a:t>Facilities include </a:t>
            </a:r>
            <a:r>
              <a:rPr lang="en-US" sz="2800" i="1" u="sng" dirty="0"/>
              <a:t>hospitals, hospital outpatient departments, critical access hospitals, ambulatory surgery centers, free standing ED’s.</a:t>
            </a:r>
          </a:p>
          <a:p>
            <a:r>
              <a:rPr lang="en-US" sz="2800" dirty="0">
                <a:solidFill>
                  <a:srgbClr val="FFFF00"/>
                </a:solidFill>
              </a:rPr>
              <a:t>Urgent Care Centers are still being studied, not added to the CAA NSA yet….</a:t>
            </a:r>
          </a:p>
        </p:txBody>
      </p:sp>
      <p:sp>
        <p:nvSpPr>
          <p:cNvPr id="4" name="Slide Number Placeholder 3">
            <a:extLst>
              <a:ext uri="{FF2B5EF4-FFF2-40B4-BE49-F238E27FC236}">
                <a16:creationId xmlns:a16="http://schemas.microsoft.com/office/drawing/2014/main" id="{FDA4B021-B686-4939-8C20-8D67CC0F39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164D9-D6C1-A640-8D22-9F2FAF55BC19}"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511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CD16-B221-45F5-9F8C-4BE9FCF42767}"/>
              </a:ext>
            </a:extLst>
          </p:cNvPr>
          <p:cNvSpPr>
            <a:spLocks noGrp="1"/>
          </p:cNvSpPr>
          <p:nvPr>
            <p:ph type="title"/>
          </p:nvPr>
        </p:nvSpPr>
        <p:spPr>
          <a:xfrm>
            <a:off x="270164" y="244223"/>
            <a:ext cx="8603672" cy="1051177"/>
          </a:xfrm>
        </p:spPr>
        <p:txBody>
          <a:bodyPr/>
          <a:lstStyle/>
          <a:p>
            <a:r>
              <a:rPr lang="en-US" dirty="0"/>
              <a:t>So, What’s an Emergency (before NSA)?</a:t>
            </a:r>
          </a:p>
        </p:txBody>
      </p:sp>
      <p:sp>
        <p:nvSpPr>
          <p:cNvPr id="3" name="Content Placeholder 2">
            <a:extLst>
              <a:ext uri="{FF2B5EF4-FFF2-40B4-BE49-F238E27FC236}">
                <a16:creationId xmlns:a16="http://schemas.microsoft.com/office/drawing/2014/main" id="{C35361BF-D1C1-4D1B-A002-59CC62C8AE85}"/>
              </a:ext>
            </a:extLst>
          </p:cNvPr>
          <p:cNvSpPr>
            <a:spLocks noGrp="1"/>
          </p:cNvSpPr>
          <p:nvPr>
            <p:ph idx="1"/>
          </p:nvPr>
        </p:nvSpPr>
        <p:spPr>
          <a:xfrm>
            <a:off x="270164" y="1447800"/>
            <a:ext cx="8603672" cy="5165977"/>
          </a:xfrm>
        </p:spPr>
        <p:txBody>
          <a:bodyPr>
            <a:normAutofit lnSpcReduction="10000"/>
          </a:bodyPr>
          <a:lstStyle/>
          <a:p>
            <a:r>
              <a:rPr lang="en-US" sz="2400" dirty="0"/>
              <a:t>In 1986 Congress enacted the “Emergency Medical Treatment and Labor Act” (EMTALA).</a:t>
            </a:r>
          </a:p>
          <a:p>
            <a:r>
              <a:rPr lang="en-US" sz="2400" dirty="0"/>
              <a:t>Under EMTALA, a hospital had specific obligations that defined an emergency:</a:t>
            </a:r>
          </a:p>
          <a:p>
            <a:pPr lvl="1"/>
            <a:r>
              <a:rPr lang="en-US" sz="2000" dirty="0">
                <a:solidFill>
                  <a:srgbClr val="FFFF00"/>
                </a:solidFill>
              </a:rPr>
              <a:t>Individuals who requested a medical screening to determine whether an emergency condition existed must be accommodated regardless of their ability to pay.</a:t>
            </a:r>
          </a:p>
          <a:p>
            <a:pPr lvl="1"/>
            <a:r>
              <a:rPr lang="en-US" sz="2000" dirty="0">
                <a:solidFill>
                  <a:schemeClr val="accent4">
                    <a:lumMod val="20000"/>
                    <a:lumOff val="80000"/>
                  </a:schemeClr>
                </a:solidFill>
              </a:rPr>
              <a:t>If an emergency condition exists, treatment must be provided until the condition is resolved or the patient stabilized, regardless of ability to pay.</a:t>
            </a:r>
          </a:p>
          <a:p>
            <a:pPr lvl="1"/>
            <a:r>
              <a:rPr lang="en-US" sz="2000" dirty="0">
                <a:solidFill>
                  <a:schemeClr val="accent2">
                    <a:lumMod val="20000"/>
                    <a:lumOff val="80000"/>
                  </a:schemeClr>
                </a:solidFill>
              </a:rPr>
              <a:t>Hospitals with specialized capabilities are obligated to accept transfers from less capable facilities.</a:t>
            </a:r>
          </a:p>
          <a:p>
            <a:pPr lvl="1"/>
            <a:r>
              <a:rPr lang="en-US" sz="2000" dirty="0">
                <a:solidFill>
                  <a:schemeClr val="accent5">
                    <a:lumMod val="20000"/>
                    <a:lumOff val="80000"/>
                  </a:schemeClr>
                </a:solidFill>
              </a:rPr>
              <a:t>Once the patient is stabilized under EMTALA, the emergency is over.</a:t>
            </a:r>
          </a:p>
          <a:p>
            <a:pPr marL="0" indent="0">
              <a:buNone/>
            </a:pPr>
            <a:r>
              <a:rPr lang="en-US" sz="2400" dirty="0"/>
              <a:t>Many states individually adopted a further standard, the “prudent layperson standard” to trigger EMTALA.  </a:t>
            </a:r>
            <a:r>
              <a:rPr lang="en-US" sz="2400" dirty="0" err="1"/>
              <a:t>DiSH</a:t>
            </a:r>
            <a:r>
              <a:rPr lang="en-US" sz="2400" dirty="0"/>
              <a:t> funding was meant to cover this care.</a:t>
            </a:r>
          </a:p>
        </p:txBody>
      </p:sp>
      <p:sp>
        <p:nvSpPr>
          <p:cNvPr id="4" name="Slide Number Placeholder 3">
            <a:extLst>
              <a:ext uri="{FF2B5EF4-FFF2-40B4-BE49-F238E27FC236}">
                <a16:creationId xmlns:a16="http://schemas.microsoft.com/office/drawing/2014/main" id="{FAA71ACA-858A-4672-B04B-1FF26350FF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164D9-D6C1-A640-8D22-9F2FAF55BC19}"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713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CD16-B221-45F5-9F8C-4BE9FCF42767}"/>
              </a:ext>
            </a:extLst>
          </p:cNvPr>
          <p:cNvSpPr>
            <a:spLocks noGrp="1"/>
          </p:cNvSpPr>
          <p:nvPr>
            <p:ph type="title"/>
          </p:nvPr>
        </p:nvSpPr>
        <p:spPr>
          <a:xfrm>
            <a:off x="270164" y="1"/>
            <a:ext cx="8603672" cy="914400"/>
          </a:xfrm>
        </p:spPr>
        <p:txBody>
          <a:bodyPr/>
          <a:lstStyle/>
          <a:p>
            <a:r>
              <a:rPr lang="en-US" dirty="0"/>
              <a:t>So, What’s an Emergency Now?</a:t>
            </a:r>
          </a:p>
        </p:txBody>
      </p:sp>
      <p:sp>
        <p:nvSpPr>
          <p:cNvPr id="3" name="Content Placeholder 2">
            <a:extLst>
              <a:ext uri="{FF2B5EF4-FFF2-40B4-BE49-F238E27FC236}">
                <a16:creationId xmlns:a16="http://schemas.microsoft.com/office/drawing/2014/main" id="{C35361BF-D1C1-4D1B-A002-59CC62C8AE85}"/>
              </a:ext>
            </a:extLst>
          </p:cNvPr>
          <p:cNvSpPr>
            <a:spLocks noGrp="1"/>
          </p:cNvSpPr>
          <p:nvPr>
            <p:ph idx="1"/>
          </p:nvPr>
        </p:nvSpPr>
        <p:spPr>
          <a:xfrm>
            <a:off x="270164" y="914401"/>
            <a:ext cx="8603672" cy="5347629"/>
          </a:xfrm>
        </p:spPr>
        <p:txBody>
          <a:bodyPr>
            <a:noAutofit/>
          </a:bodyPr>
          <a:lstStyle/>
          <a:p>
            <a:r>
              <a:rPr lang="en-US" sz="2400" dirty="0"/>
              <a:t>In December 2021, the CAA redefined “emergency” and greatly expanded the obligation of the treating facility when dealing with patients with no or limited ability to pay.</a:t>
            </a:r>
          </a:p>
          <a:p>
            <a:r>
              <a:rPr lang="en-US" sz="2400" dirty="0"/>
              <a:t>“E</a:t>
            </a:r>
            <a:r>
              <a:rPr lang="en-US" sz="2400" b="0" i="1" dirty="0">
                <a:effectLst/>
              </a:rPr>
              <a:t>mergency services” </a:t>
            </a:r>
            <a:r>
              <a:rPr lang="en-US" sz="2400" b="0" dirty="0">
                <a:effectLst/>
              </a:rPr>
              <a:t>are now defined</a:t>
            </a:r>
            <a:r>
              <a:rPr lang="en-US" sz="2400" b="0" i="0" dirty="0">
                <a:effectLst/>
              </a:rPr>
              <a:t> according to </a:t>
            </a:r>
            <a:r>
              <a:rPr lang="en-US" sz="2400" dirty="0"/>
              <a:t>the same “</a:t>
            </a:r>
            <a:r>
              <a:rPr lang="en-US" sz="2400" b="0" i="0" dirty="0">
                <a:effectLst/>
              </a:rPr>
              <a:t>prudent layperson” standard nationwide; i.e., ”</a:t>
            </a:r>
            <a:r>
              <a:rPr lang="en-US" sz="2400" b="0" i="1" dirty="0">
                <a:effectLst/>
              </a:rPr>
              <a:t>whether a person without specialized medical knowledge would think that immediate medical attention is needed.”  </a:t>
            </a:r>
            <a:endParaRPr lang="en-US" sz="2400" b="0" dirty="0">
              <a:effectLst/>
            </a:endParaRPr>
          </a:p>
          <a:p>
            <a:r>
              <a:rPr lang="en-US" sz="2400" i="0" dirty="0"/>
              <a:t>In addition, the duration of emergency care has potentially been expanded.  The new rule says: </a:t>
            </a:r>
            <a:r>
              <a:rPr lang="en-US" sz="2400" b="0" i="0" dirty="0">
                <a:effectLst/>
              </a:rPr>
              <a:t> </a:t>
            </a:r>
          </a:p>
          <a:p>
            <a:r>
              <a:rPr lang="en-US" sz="2400" b="0" dirty="0">
                <a:effectLst/>
              </a:rPr>
              <a:t>Emergency services include those needed to stabilize the patient, </a:t>
            </a:r>
            <a:r>
              <a:rPr lang="en-US" sz="2400" b="0" i="1" u="sng" dirty="0">
                <a:solidFill>
                  <a:srgbClr val="FFFF00"/>
                </a:solidFill>
                <a:effectLst/>
              </a:rPr>
              <a:t>as well as post-stabilization services furnished as part of outpatient observation, or an inpatient or outpatient stay with respect to the visit in which the other emergency services are furnished.</a:t>
            </a:r>
          </a:p>
          <a:p>
            <a:r>
              <a:rPr lang="en-US" sz="2400" dirty="0"/>
              <a:t>In reality, “stabilized” may have been replaced by “fully healed and back on their feet”.</a:t>
            </a:r>
          </a:p>
        </p:txBody>
      </p:sp>
      <p:sp>
        <p:nvSpPr>
          <p:cNvPr id="4" name="Slide Number Placeholder 3">
            <a:extLst>
              <a:ext uri="{FF2B5EF4-FFF2-40B4-BE49-F238E27FC236}">
                <a16:creationId xmlns:a16="http://schemas.microsoft.com/office/drawing/2014/main" id="{FAA71ACA-858A-4672-B04B-1FF26350FF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164D9-D6C1-A640-8D22-9F2FAF55BC19}"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010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9463F0-7116-449F-8690-69E20992947E}"/>
              </a:ext>
            </a:extLst>
          </p:cNvPr>
          <p:cNvSpPr>
            <a:spLocks noGrp="1"/>
          </p:cNvSpPr>
          <p:nvPr>
            <p:ph type="sldNum" sz="quarter" idx="12"/>
          </p:nvPr>
        </p:nvSpPr>
        <p:spPr/>
        <p:txBody>
          <a:bodyPr/>
          <a:lstStyle/>
          <a:p>
            <a:fld id="{6E0164D9-D6C1-A640-8D22-9F2FAF55BC19}" type="slidenum">
              <a:rPr lang="en-US" smtClean="0"/>
              <a:pPr/>
              <a:t>7</a:t>
            </a:fld>
            <a:endParaRPr lang="en-US"/>
          </a:p>
        </p:txBody>
      </p:sp>
      <p:sp>
        <p:nvSpPr>
          <p:cNvPr id="6" name="TextBox 5">
            <a:extLst>
              <a:ext uri="{FF2B5EF4-FFF2-40B4-BE49-F238E27FC236}">
                <a16:creationId xmlns:a16="http://schemas.microsoft.com/office/drawing/2014/main" id="{BA84CC12-4A8B-4E6D-A78C-511C2CF53E15}"/>
              </a:ext>
            </a:extLst>
          </p:cNvPr>
          <p:cNvSpPr txBox="1"/>
          <p:nvPr/>
        </p:nvSpPr>
        <p:spPr>
          <a:xfrm>
            <a:off x="381000" y="-41553"/>
            <a:ext cx="8382000" cy="6894195"/>
          </a:xfrm>
          <a:prstGeom prst="rect">
            <a:avLst/>
          </a:prstGeom>
          <a:noFill/>
        </p:spPr>
        <p:txBody>
          <a:bodyPr wrap="square">
            <a:spAutoFit/>
          </a:bodyPr>
          <a:lstStyle/>
          <a:p>
            <a:pPr algn="ctr"/>
            <a:r>
              <a:rPr lang="en-US" sz="2800" i="1" u="sng" dirty="0">
                <a:solidFill>
                  <a:schemeClr val="bg1"/>
                </a:solidFill>
              </a:rPr>
              <a:t>Out-of-network providers and </a:t>
            </a:r>
            <a:r>
              <a:rPr lang="en-US" sz="2800" i="1" u="sng" dirty="0" err="1">
                <a:solidFill>
                  <a:schemeClr val="bg1"/>
                </a:solidFill>
              </a:rPr>
              <a:t>out-of</a:t>
            </a:r>
            <a:r>
              <a:rPr lang="en-US" sz="2800" i="1" u="sng" dirty="0">
                <a:solidFill>
                  <a:schemeClr val="bg1"/>
                </a:solidFill>
              </a:rPr>
              <a:t> network emergency facilities may balance bill for post-stabilization services </a:t>
            </a:r>
            <a:r>
              <a:rPr lang="en-US" sz="2800" b="1" i="1" u="sng" dirty="0">
                <a:solidFill>
                  <a:srgbClr val="FF0000"/>
                </a:solidFill>
              </a:rPr>
              <a:t>only</a:t>
            </a:r>
            <a:r>
              <a:rPr lang="en-US" sz="2800" i="1" u="sng" dirty="0">
                <a:solidFill>
                  <a:schemeClr val="bg1"/>
                </a:solidFill>
              </a:rPr>
              <a:t> if all</a:t>
            </a:r>
          </a:p>
          <a:p>
            <a:pPr algn="ctr"/>
            <a:r>
              <a:rPr lang="en-US" sz="2800" i="1" u="sng" dirty="0">
                <a:solidFill>
                  <a:schemeClr val="bg1"/>
                </a:solidFill>
              </a:rPr>
              <a:t>of the following conditions have been met:</a:t>
            </a:r>
          </a:p>
          <a:p>
            <a:endParaRPr lang="en-US" dirty="0">
              <a:solidFill>
                <a:schemeClr val="bg1"/>
              </a:solidFill>
            </a:endParaRPr>
          </a:p>
          <a:p>
            <a:r>
              <a:rPr lang="en-US" sz="2400" dirty="0">
                <a:solidFill>
                  <a:schemeClr val="bg1"/>
                </a:solidFill>
              </a:rPr>
              <a:t>The attending emergency physician or treating provider determines that the participant, beneficiary, or enrollee:</a:t>
            </a:r>
          </a:p>
          <a:p>
            <a:endParaRPr lang="en-US" dirty="0">
              <a:solidFill>
                <a:schemeClr val="bg1"/>
              </a:solidFill>
            </a:endParaRPr>
          </a:p>
          <a:p>
            <a:pPr marL="342900" indent="-342900">
              <a:buFont typeface="+mj-lt"/>
              <a:buAutoNum type="arabicPeriod"/>
            </a:pPr>
            <a:r>
              <a:rPr lang="en-US" dirty="0">
                <a:solidFill>
                  <a:schemeClr val="bg1"/>
                </a:solidFill>
              </a:rPr>
              <a:t>	</a:t>
            </a:r>
            <a:r>
              <a:rPr lang="en-US" sz="2000" dirty="0">
                <a:solidFill>
                  <a:schemeClr val="bg1"/>
                </a:solidFill>
              </a:rPr>
              <a:t>Can travel using non-medical or non emergency medical 	transportation to an available in-network provider or facility located 	within a 	reasonable travel distance, taking into account the 	individual’s medical condition; </a:t>
            </a:r>
            <a:r>
              <a:rPr lang="en-US" sz="2000" b="1" dirty="0">
                <a:solidFill>
                  <a:srgbClr val="FF0000"/>
                </a:solidFill>
              </a:rPr>
              <a:t>and</a:t>
            </a:r>
          </a:p>
          <a:p>
            <a:endParaRPr lang="en-US" sz="2000" dirty="0">
              <a:solidFill>
                <a:schemeClr val="bg1"/>
              </a:solidFill>
            </a:endParaRPr>
          </a:p>
          <a:p>
            <a:r>
              <a:rPr lang="en-US" sz="2000" dirty="0">
                <a:solidFill>
                  <a:schemeClr val="bg1"/>
                </a:solidFill>
              </a:rPr>
              <a:t>2. 	Is in a condition to receive notice and provide informed consent; </a:t>
            </a:r>
            <a:r>
              <a:rPr lang="en-US" sz="2000" b="1" dirty="0">
                <a:solidFill>
                  <a:srgbClr val="FF0000"/>
                </a:solidFill>
              </a:rPr>
              <a:t>and</a:t>
            </a:r>
          </a:p>
          <a:p>
            <a:endParaRPr lang="en-US" dirty="0">
              <a:solidFill>
                <a:schemeClr val="bg1"/>
              </a:solidFill>
            </a:endParaRPr>
          </a:p>
          <a:p>
            <a:r>
              <a:rPr lang="en-US" dirty="0">
                <a:solidFill>
                  <a:schemeClr val="bg1"/>
                </a:solidFill>
              </a:rPr>
              <a:t>3.	The out-of-network provider or </a:t>
            </a:r>
            <a:r>
              <a:rPr lang="en-US" dirty="0" err="1">
                <a:solidFill>
                  <a:schemeClr val="bg1"/>
                </a:solidFill>
              </a:rPr>
              <a:t>out-of</a:t>
            </a:r>
            <a:r>
              <a:rPr lang="en-US" dirty="0">
                <a:solidFill>
                  <a:schemeClr val="bg1"/>
                </a:solidFill>
              </a:rPr>
              <a:t> network emergency facility provides 	the participant, beneficiary, or enrollee with a written notice including certain</a:t>
            </a:r>
          </a:p>
          <a:p>
            <a:r>
              <a:rPr lang="en-US" dirty="0">
                <a:solidFill>
                  <a:schemeClr val="bg1"/>
                </a:solidFill>
              </a:rPr>
              <a:t>	information during a specific timeframe(as provided in regulations and</a:t>
            </a:r>
          </a:p>
          <a:p>
            <a:r>
              <a:rPr lang="en-US" dirty="0">
                <a:solidFill>
                  <a:schemeClr val="bg1"/>
                </a:solidFill>
              </a:rPr>
              <a:t>	guidance) and obtains consent to waive surprise billing protections; </a:t>
            </a:r>
            <a:r>
              <a:rPr lang="en-US" b="1" u="sng" dirty="0">
                <a:solidFill>
                  <a:srgbClr val="FF0000"/>
                </a:solidFill>
              </a:rPr>
              <a:t>and</a:t>
            </a:r>
          </a:p>
          <a:p>
            <a:endParaRPr lang="en-US" b="1" u="sng" dirty="0">
              <a:solidFill>
                <a:srgbClr val="FF0000"/>
              </a:solidFill>
            </a:endParaRPr>
          </a:p>
          <a:p>
            <a:r>
              <a:rPr lang="en-US" dirty="0">
                <a:solidFill>
                  <a:schemeClr val="bg1"/>
                </a:solidFill>
              </a:rPr>
              <a:t>4.	The provider or facility satisfies any additional state law requirements</a:t>
            </a:r>
          </a:p>
        </p:txBody>
      </p:sp>
    </p:spTree>
    <p:extLst>
      <p:ext uri="{BB962C8B-B14F-4D97-AF65-F5344CB8AC3E}">
        <p14:creationId xmlns:p14="http://schemas.microsoft.com/office/powerpoint/2010/main" val="82543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anim calcmode="lin" valueType="num">
                                      <p:cBhvr additive="base">
                                        <p:cTn id="1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anim calcmode="lin" valueType="num">
                                      <p:cBhvr additive="base">
                                        <p:cTn id="1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anim calcmode="lin" valueType="num">
                                      <p:cBhvr additive="base">
                                        <p:cTn id="2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anim calcmode="lin" valueType="num">
                                      <p:cBhvr additive="base">
                                        <p:cTn id="2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3" end="13"/>
                                            </p:txEl>
                                          </p:spTgt>
                                        </p:tgtEl>
                                        <p:attrNameLst>
                                          <p:attrName>style.visibility</p:attrName>
                                        </p:attrNameLst>
                                      </p:cBhvr>
                                      <p:to>
                                        <p:strVal val="visible"/>
                                      </p:to>
                                    </p:set>
                                    <p:anim calcmode="lin" valueType="num">
                                      <p:cBhvr additive="base">
                                        <p:cTn id="31"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340A-ED5D-45F5-9ED3-1CB157B8DA6E}"/>
              </a:ext>
            </a:extLst>
          </p:cNvPr>
          <p:cNvSpPr>
            <a:spLocks noGrp="1"/>
          </p:cNvSpPr>
          <p:nvPr>
            <p:ph type="title"/>
          </p:nvPr>
        </p:nvSpPr>
        <p:spPr>
          <a:xfrm>
            <a:off x="282864" y="244223"/>
            <a:ext cx="8603672" cy="974977"/>
          </a:xfrm>
        </p:spPr>
        <p:txBody>
          <a:bodyPr/>
          <a:lstStyle/>
          <a:p>
            <a:r>
              <a:rPr lang="en-US" dirty="0"/>
              <a:t>When the NSA ALWAYS applies….</a:t>
            </a:r>
          </a:p>
        </p:txBody>
      </p:sp>
      <p:sp>
        <p:nvSpPr>
          <p:cNvPr id="3" name="Content Placeholder 2">
            <a:extLst>
              <a:ext uri="{FF2B5EF4-FFF2-40B4-BE49-F238E27FC236}">
                <a16:creationId xmlns:a16="http://schemas.microsoft.com/office/drawing/2014/main" id="{36C731D6-505F-408C-A396-42CED1590E2E}"/>
              </a:ext>
            </a:extLst>
          </p:cNvPr>
          <p:cNvSpPr>
            <a:spLocks noGrp="1"/>
          </p:cNvSpPr>
          <p:nvPr>
            <p:ph idx="1"/>
          </p:nvPr>
        </p:nvSpPr>
        <p:spPr>
          <a:xfrm>
            <a:off x="270164" y="1371600"/>
            <a:ext cx="8603672" cy="5018517"/>
          </a:xfrm>
        </p:spPr>
        <p:txBody>
          <a:bodyPr>
            <a:normAutofit/>
          </a:bodyPr>
          <a:lstStyle/>
          <a:p>
            <a:pPr marL="0" indent="0">
              <a:buNone/>
            </a:pPr>
            <a:r>
              <a:rPr lang="en-US" sz="2400" dirty="0"/>
              <a:t>The notice and consent exception does not apply to the following list of ancillary services(meaning a provider is always prohibited from balance billing for these services)</a:t>
            </a:r>
          </a:p>
          <a:p>
            <a:pPr marL="457200" indent="-457200">
              <a:buAutoNum type="arabicPeriod"/>
            </a:pPr>
            <a:r>
              <a:rPr lang="en-US" sz="2400" dirty="0"/>
              <a:t>Items and services related to emergency medicine, anesthesiology, pathology, radiology, and neonatology</a:t>
            </a:r>
          </a:p>
          <a:p>
            <a:pPr marL="457200" indent="-457200">
              <a:buAutoNum type="arabicPeriod"/>
            </a:pPr>
            <a:r>
              <a:rPr lang="en-US" sz="2400" dirty="0"/>
              <a:t>Items and services provided by assistant surgeons, hospitalists, and intensivists </a:t>
            </a:r>
          </a:p>
          <a:p>
            <a:pPr marL="457200" indent="-457200">
              <a:buAutoNum type="arabicPeriod"/>
            </a:pPr>
            <a:r>
              <a:rPr lang="en-US" sz="2400" dirty="0"/>
              <a:t>Diagnostic services, including radiology and laboratory services </a:t>
            </a:r>
          </a:p>
          <a:p>
            <a:pPr marL="457200" indent="-457200">
              <a:buAutoNum type="arabicPeriod"/>
            </a:pPr>
            <a:r>
              <a:rPr lang="en-US" sz="2400" dirty="0"/>
              <a:t>Items and services provided by an out of-network provider if there is no in network provider who can provide the item or service at the facility.</a:t>
            </a:r>
          </a:p>
        </p:txBody>
      </p:sp>
      <p:sp>
        <p:nvSpPr>
          <p:cNvPr id="4" name="Slide Number Placeholder 3">
            <a:extLst>
              <a:ext uri="{FF2B5EF4-FFF2-40B4-BE49-F238E27FC236}">
                <a16:creationId xmlns:a16="http://schemas.microsoft.com/office/drawing/2014/main" id="{0095DCFA-F64F-4637-8273-232DC5F637E1}"/>
              </a:ext>
            </a:extLst>
          </p:cNvPr>
          <p:cNvSpPr>
            <a:spLocks noGrp="1"/>
          </p:cNvSpPr>
          <p:nvPr>
            <p:ph type="sldNum" sz="quarter" idx="12"/>
          </p:nvPr>
        </p:nvSpPr>
        <p:spPr/>
        <p:txBody>
          <a:bodyPr/>
          <a:lstStyle/>
          <a:p>
            <a:fld id="{6E0164D9-D6C1-A640-8D22-9F2FAF55BC19}" type="slidenum">
              <a:rPr lang="en-US" smtClean="0"/>
              <a:pPr/>
              <a:t>8</a:t>
            </a:fld>
            <a:endParaRPr lang="en-US"/>
          </a:p>
        </p:txBody>
      </p:sp>
      <p:sp>
        <p:nvSpPr>
          <p:cNvPr id="5" name="TextBox 4">
            <a:extLst>
              <a:ext uri="{FF2B5EF4-FFF2-40B4-BE49-F238E27FC236}">
                <a16:creationId xmlns:a16="http://schemas.microsoft.com/office/drawing/2014/main" id="{928B076F-5903-4A25-B2D9-9FAFD1B8B266}"/>
              </a:ext>
            </a:extLst>
          </p:cNvPr>
          <p:cNvSpPr txBox="1"/>
          <p:nvPr/>
        </p:nvSpPr>
        <p:spPr>
          <a:xfrm>
            <a:off x="152400" y="6096000"/>
            <a:ext cx="8915400" cy="369332"/>
          </a:xfrm>
          <a:prstGeom prst="rect">
            <a:avLst/>
          </a:prstGeom>
          <a:noFill/>
        </p:spPr>
        <p:txBody>
          <a:bodyPr wrap="square" rtlCol="0">
            <a:spAutoFit/>
          </a:bodyPr>
          <a:lstStyle/>
          <a:p>
            <a:r>
              <a:rPr lang="en-US" dirty="0">
                <a:solidFill>
                  <a:srgbClr val="FFFF00"/>
                </a:solidFill>
              </a:rPr>
              <a:t>https://www.cms.gov/files/document/faq-providers-no-surprises-rules-april-2022.pdf</a:t>
            </a:r>
          </a:p>
        </p:txBody>
      </p:sp>
    </p:spTree>
    <p:extLst>
      <p:ext uri="{BB962C8B-B14F-4D97-AF65-F5344CB8AC3E}">
        <p14:creationId xmlns:p14="http://schemas.microsoft.com/office/powerpoint/2010/main" val="280971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8946-7642-446C-A10D-0FC55731735F}"/>
              </a:ext>
            </a:extLst>
          </p:cNvPr>
          <p:cNvSpPr>
            <a:spLocks noGrp="1"/>
          </p:cNvSpPr>
          <p:nvPr>
            <p:ph type="title"/>
          </p:nvPr>
        </p:nvSpPr>
        <p:spPr>
          <a:xfrm>
            <a:off x="228600" y="152400"/>
            <a:ext cx="8603672" cy="1325563"/>
          </a:xfrm>
        </p:spPr>
        <p:txBody>
          <a:bodyPr/>
          <a:lstStyle/>
          <a:p>
            <a:r>
              <a:rPr lang="en-US" dirty="0"/>
              <a:t>What if the Out of Network Provider Wants More Money?</a:t>
            </a:r>
          </a:p>
        </p:txBody>
      </p:sp>
      <p:sp>
        <p:nvSpPr>
          <p:cNvPr id="3" name="Content Placeholder 2">
            <a:extLst>
              <a:ext uri="{FF2B5EF4-FFF2-40B4-BE49-F238E27FC236}">
                <a16:creationId xmlns:a16="http://schemas.microsoft.com/office/drawing/2014/main" id="{58C9BB1C-D947-48FB-BE88-98191463E219}"/>
              </a:ext>
            </a:extLst>
          </p:cNvPr>
          <p:cNvSpPr>
            <a:spLocks noGrp="1"/>
          </p:cNvSpPr>
          <p:nvPr>
            <p:ph idx="1"/>
          </p:nvPr>
        </p:nvSpPr>
        <p:spPr>
          <a:xfrm>
            <a:off x="270164" y="1752600"/>
            <a:ext cx="8603672" cy="4953000"/>
          </a:xfrm>
        </p:spPr>
        <p:txBody>
          <a:bodyPr>
            <a:normAutofit lnSpcReduction="10000"/>
          </a:bodyPr>
          <a:lstStyle/>
          <a:p>
            <a:r>
              <a:rPr lang="en-US" sz="2800" i="1" dirty="0"/>
              <a:t>SHE CANNOT GO TO OR BALANCE BILL THE PATIENT FOR ANY CARE RENDERED DURING THE EMERGENCY!!</a:t>
            </a:r>
          </a:p>
          <a:p>
            <a:r>
              <a:rPr lang="en-US" sz="2800" dirty="0">
                <a:solidFill>
                  <a:srgbClr val="FFFF00"/>
                </a:solidFill>
              </a:rPr>
              <a:t>She MAY open up independent arbitration claims with the patient’s insurance carrier to try and get more money (with an approved IDO)</a:t>
            </a:r>
          </a:p>
          <a:p>
            <a:r>
              <a:rPr lang="en-US" sz="2800" dirty="0"/>
              <a:t>This is baseball-style arbitration, with a cost of roughly $600 per claim, and the loser must pay the approved amounts PLUS all the costs for arbitration.  </a:t>
            </a:r>
          </a:p>
          <a:p>
            <a:r>
              <a:rPr lang="en-US" sz="2800" dirty="0"/>
              <a:t>No claims for the same service may be filed for 90 days after a first filing.  Claims may be “batched”.</a:t>
            </a:r>
            <a:endParaRPr lang="en-US" sz="2400" dirty="0"/>
          </a:p>
          <a:p>
            <a:endParaRPr lang="en-US" dirty="0"/>
          </a:p>
        </p:txBody>
      </p:sp>
      <p:sp>
        <p:nvSpPr>
          <p:cNvPr id="4" name="Slide Number Placeholder 3">
            <a:extLst>
              <a:ext uri="{FF2B5EF4-FFF2-40B4-BE49-F238E27FC236}">
                <a16:creationId xmlns:a16="http://schemas.microsoft.com/office/drawing/2014/main" id="{4469AA49-53F9-4C41-A912-F2BA1D31C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164D9-D6C1-A640-8D22-9F2FAF55BC19}"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86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9 BCBSLA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BCBSLA PPT Template" id="{7A2C4692-C32D-484D-8727-82ACCD149300}" vid="{5D0A2071-718F-47B3-8F3A-FC0D084BDCA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27550</TotalTime>
  <Words>2147</Words>
  <Application>Microsoft Office PowerPoint</Application>
  <PresentationFormat>On-screen Show (4:3)</PresentationFormat>
  <Paragraphs>167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2019 BCBSLA PPT Template</vt:lpstr>
      <vt:lpstr> Turbulence: Economic and Regulatory Factors Affecting the Health Insurance Marketplace </vt:lpstr>
      <vt:lpstr>2022 Topics Included:</vt:lpstr>
      <vt:lpstr>2022 Topics Included:</vt:lpstr>
      <vt:lpstr>Who is Subject to the “No Surprises Act”?</vt:lpstr>
      <vt:lpstr>So, What’s an Emergency (before NSA)?</vt:lpstr>
      <vt:lpstr>So, What’s an Emergency Now?</vt:lpstr>
      <vt:lpstr>PowerPoint Presentation</vt:lpstr>
      <vt:lpstr>When the NSA ALWAYS applies….</vt:lpstr>
      <vt:lpstr>What if the Out of Network Provider Wants More Money?</vt:lpstr>
      <vt:lpstr>The QPA Starting Point Did Not Sit Well….</vt:lpstr>
      <vt:lpstr>2022 Topics Included:</vt:lpstr>
      <vt:lpstr>How Did Medicaid Enrollment Get So Large?</vt:lpstr>
      <vt:lpstr>What Happens When the PHE Ends?</vt:lpstr>
      <vt:lpstr>What Happens to the People When They Lose Medicaid Coverage?</vt:lpstr>
      <vt:lpstr>The Power of ARPA Subsidies!</vt:lpstr>
      <vt:lpstr>2022 Topics Included:</vt:lpstr>
      <vt:lpstr>New Requirements on Carriers and Providers from the CAA</vt:lpstr>
      <vt:lpstr>More Admin Costs To Drive Rates…..</vt:lpstr>
      <vt:lpstr>New Rules about Prior Auths/Continued Care</vt:lpstr>
      <vt:lpstr>What’s the “Family Glitch?” And Why Does It Need Fixing?</vt:lpstr>
      <vt:lpstr>What’s the “Family Glitch?” And Why Does It Need Fixing?</vt:lpstr>
      <vt:lpstr>PowerPoint Presentation</vt:lpstr>
    </vt:vector>
  </TitlesOfParts>
  <Company>BlueCross BlueShield of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Griggs</dc:title>
  <dc:creator>BCBSSC</dc:creator>
  <cp:lastModifiedBy>Bertaut, Michael</cp:lastModifiedBy>
  <cp:revision>965</cp:revision>
  <cp:lastPrinted>2014-05-08T19:50:28Z</cp:lastPrinted>
  <dcterms:created xsi:type="dcterms:W3CDTF">2007-12-06T21:25:37Z</dcterms:created>
  <dcterms:modified xsi:type="dcterms:W3CDTF">2022-07-27T20:04:45Z</dcterms:modified>
</cp:coreProperties>
</file>